
<file path=[Content_Types].xml><?xml version="1.0" encoding="utf-8"?>
<Types xmlns="http://schemas.openxmlformats.org/package/2006/content-types">
  <Default Extension="bin" ContentType="application/vnd.openxmlformats-officedocument.oleObject"/>
  <Default Extension="emf" ContentType="image/x-emf"/>
  <Default Extension="m4v" ContentType="video/unknown"/>
  <Default Extension="mov" ContentType="video/quicktime"/>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363" r:id="rId3"/>
    <p:sldId id="434" r:id="rId4"/>
    <p:sldId id="435" r:id="rId5"/>
    <p:sldId id="436" r:id="rId6"/>
    <p:sldId id="518" r:id="rId7"/>
    <p:sldId id="268" r:id="rId8"/>
    <p:sldId id="269" r:id="rId9"/>
    <p:sldId id="270" r:id="rId10"/>
    <p:sldId id="440" r:id="rId11"/>
    <p:sldId id="441" r:id="rId12"/>
    <p:sldId id="442" r:id="rId13"/>
    <p:sldId id="51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939D8"/>
    <a:srgbClr val="DDD203"/>
    <a:srgbClr val="00F301"/>
    <a:srgbClr val="00C2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p:restoredTop sz="91463"/>
  </p:normalViewPr>
  <p:slideViewPr>
    <p:cSldViewPr snapToGrid="0" snapToObjects="1">
      <p:cViewPr varScale="1">
        <p:scale>
          <a:sx n="133" d="100"/>
          <a:sy n="133" d="100"/>
        </p:scale>
        <p:origin x="176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image" Target="../media/image7.emf"/><Relationship Id="rId6" Type="http://schemas.openxmlformats.org/officeDocument/2006/relationships/image" Target="../media/image12.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18.emf"/><Relationship Id="rId1" Type="http://schemas.openxmlformats.org/officeDocument/2006/relationships/image" Target="../media/image17.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4"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image" Target="../media/image24.emf"/><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31.emf"/><Relationship Id="rId4"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33.emf"/><Relationship Id="rId4"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11/2/20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a:t>
            </a:fld>
            <a:endParaRPr lang="en-US"/>
          </a:p>
        </p:txBody>
      </p:sp>
    </p:spTree>
    <p:extLst>
      <p:ext uri="{BB962C8B-B14F-4D97-AF65-F5344CB8AC3E}">
        <p14:creationId xmlns:p14="http://schemas.microsoft.com/office/powerpoint/2010/main" val="3302992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ple Chancery" panose="03020702040506060504" pitchFamily="66" charset="-79"/>
                <a:cs typeface="Apple Chancery" panose="03020702040506060504" pitchFamily="66" charset="-79"/>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176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4119752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ctr" defTabSz="457200" rtl="0" eaLnBrk="1" latinLnBrk="0" hangingPunct="1">
        <a:spcBef>
          <a:spcPct val="0"/>
        </a:spcBef>
        <a:buNone/>
        <a:defRPr sz="4000" kern="1200">
          <a:solidFill>
            <a:srgbClr val="FF0000"/>
          </a:solidFill>
          <a:latin typeface="Apple Chancery" panose="03020702040506060504" pitchFamily="66" charset="-79"/>
          <a:ea typeface="+mj-ea"/>
          <a:cs typeface="Apple Chancery" panose="03020702040506060504" pitchFamily="66" charset="-79"/>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28.e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oleObject" Target="../embeddings/oleObject36.bin"/><Relationship Id="rId17" Type="http://schemas.openxmlformats.org/officeDocument/2006/relationships/image" Target="../media/image30.emf"/><Relationship Id="rId2" Type="http://schemas.openxmlformats.org/officeDocument/2006/relationships/slideLayout" Target="../slideLayouts/slideLayout2.xml"/><Relationship Id="rId16" Type="http://schemas.openxmlformats.org/officeDocument/2006/relationships/oleObject" Target="../embeddings/oleObject38.bin"/><Relationship Id="rId1" Type="http://schemas.openxmlformats.org/officeDocument/2006/relationships/vmlDrawing" Target="../drawings/vmlDrawing5.vml"/><Relationship Id="rId6" Type="http://schemas.openxmlformats.org/officeDocument/2006/relationships/image" Target="../media/image25.emf"/><Relationship Id="rId11" Type="http://schemas.openxmlformats.org/officeDocument/2006/relationships/image" Target="../media/image27.emf"/><Relationship Id="rId5" Type="http://schemas.openxmlformats.org/officeDocument/2006/relationships/oleObject" Target="../embeddings/oleObject32.bin"/><Relationship Id="rId15" Type="http://schemas.openxmlformats.org/officeDocument/2006/relationships/image" Target="../media/image29.emf"/><Relationship Id="rId10" Type="http://schemas.openxmlformats.org/officeDocument/2006/relationships/oleObject" Target="../embeddings/oleObject35.bin"/><Relationship Id="rId4" Type="http://schemas.openxmlformats.org/officeDocument/2006/relationships/image" Target="../media/image24.emf"/><Relationship Id="rId9" Type="http://schemas.openxmlformats.org/officeDocument/2006/relationships/oleObject" Target="../embeddings/oleObject34.bin"/><Relationship Id="rId14" Type="http://schemas.openxmlformats.org/officeDocument/2006/relationships/oleObject" Target="../embeddings/oleObject37.bin"/></Relationships>
</file>

<file path=ppt/slides/_rels/slide1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9.emf"/><Relationship Id="rId5" Type="http://schemas.openxmlformats.org/officeDocument/2006/relationships/oleObject" Target="../embeddings/oleObject40.bin"/><Relationship Id="rId10"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oleObject" Target="../embeddings/oleObject42.bin"/></Relationships>
</file>

<file path=ppt/slides/_rels/slide12.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emf"/><Relationship Id="rId5" Type="http://schemas.openxmlformats.org/officeDocument/2006/relationships/oleObject" Target="../embeddings/oleObject44.bin"/><Relationship Id="rId10" Type="http://schemas.openxmlformats.org/officeDocument/2006/relationships/image" Target="../media/image34.emf"/><Relationship Id="rId4" Type="http://schemas.openxmlformats.org/officeDocument/2006/relationships/image" Target="../media/image33.emf"/><Relationship Id="rId9" Type="http://schemas.openxmlformats.org/officeDocument/2006/relationships/oleObject" Target="../embeddings/oleObject4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ov"/><Relationship Id="rId1" Type="http://schemas.microsoft.com/office/2007/relationships/media" Target="../media/media2.mov"/><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oleObject" Target="../embeddings/oleObject4.bin"/><Relationship Id="rId14" Type="http://schemas.openxmlformats.org/officeDocument/2006/relationships/image" Target="../media/image6.emf"/></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12.bin"/><Relationship Id="rId18" Type="http://schemas.openxmlformats.org/officeDocument/2006/relationships/image" Target="../media/image14.emf"/><Relationship Id="rId3" Type="http://schemas.openxmlformats.org/officeDocument/2006/relationships/oleObject" Target="../embeddings/oleObject7.bin"/><Relationship Id="rId21" Type="http://schemas.openxmlformats.org/officeDocument/2006/relationships/oleObject" Target="../embeddings/oleObject16.bin"/><Relationship Id="rId7" Type="http://schemas.openxmlformats.org/officeDocument/2006/relationships/oleObject" Target="../embeddings/oleObject9.bin"/><Relationship Id="rId12" Type="http://schemas.openxmlformats.org/officeDocument/2006/relationships/image" Target="../media/image11.emf"/><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image" Target="../media/image13.emf"/><Relationship Id="rId20" Type="http://schemas.openxmlformats.org/officeDocument/2006/relationships/image" Target="../media/image15.emf"/><Relationship Id="rId1" Type="http://schemas.openxmlformats.org/officeDocument/2006/relationships/vmlDrawing" Target="../drawings/vmlDrawing2.vml"/><Relationship Id="rId6" Type="http://schemas.openxmlformats.org/officeDocument/2006/relationships/image" Target="../media/image8.e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10.emf"/><Relationship Id="rId19" Type="http://schemas.openxmlformats.org/officeDocument/2006/relationships/oleObject" Target="../embeddings/oleObject15.bin"/><Relationship Id="rId4" Type="http://schemas.openxmlformats.org/officeDocument/2006/relationships/image" Target="../media/image7.emf"/><Relationship Id="rId9" Type="http://schemas.openxmlformats.org/officeDocument/2006/relationships/oleObject" Target="../embeddings/oleObject10.bin"/><Relationship Id="rId14" Type="http://schemas.openxmlformats.org/officeDocument/2006/relationships/image" Target="../media/image12.emf"/><Relationship Id="rId22" Type="http://schemas.openxmlformats.org/officeDocument/2006/relationships/image" Target="../media/image16.emf"/></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22.bin"/><Relationship Id="rId18" Type="http://schemas.openxmlformats.org/officeDocument/2006/relationships/image" Target="../media/image12.e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9.emf"/><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11.emf"/><Relationship Id="rId1" Type="http://schemas.openxmlformats.org/officeDocument/2006/relationships/vmlDrawing" Target="../drawings/vmlDrawing3.vml"/><Relationship Id="rId6" Type="http://schemas.openxmlformats.org/officeDocument/2006/relationships/image" Target="../media/image18.e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8.emf"/><Relationship Id="rId4" Type="http://schemas.openxmlformats.org/officeDocument/2006/relationships/image" Target="../media/image17.emf"/><Relationship Id="rId9" Type="http://schemas.openxmlformats.org/officeDocument/2006/relationships/oleObject" Target="../embeddings/oleObject20.bin"/><Relationship Id="rId14"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e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oleObject" Target="../embeddings/oleObject28.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4v"/><Relationship Id="rId1" Type="http://schemas.microsoft.com/office/2007/relationships/media" Target="../media/media1.m4v"/><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announcements</a:t>
            </a:r>
          </a:p>
        </p:txBody>
      </p:sp>
    </p:spTree>
    <p:extLst>
      <p:ext uri="{BB962C8B-B14F-4D97-AF65-F5344CB8AC3E}">
        <p14:creationId xmlns:p14="http://schemas.microsoft.com/office/powerpoint/2010/main" val="292328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10.)</a:t>
            </a:r>
          </a:p>
        </p:txBody>
      </p:sp>
      <p:sp>
        <p:nvSpPr>
          <p:cNvPr id="11" name="TextBox 10"/>
          <p:cNvSpPr txBox="1"/>
          <p:nvPr/>
        </p:nvSpPr>
        <p:spPr>
          <a:xfrm>
            <a:off x="274956" y="262116"/>
            <a:ext cx="4805044" cy="1138773"/>
          </a:xfrm>
          <a:prstGeom prst="rect">
            <a:avLst/>
          </a:prstGeom>
          <a:noFill/>
        </p:spPr>
        <p:txBody>
          <a:bodyPr wrap="square" rtlCol="0">
            <a:spAutoFit/>
          </a:bodyPr>
          <a:lstStyle/>
          <a:p>
            <a:r>
              <a:rPr lang="en-US" sz="2800" dirty="0">
                <a:solidFill>
                  <a:srgbClr val="FF0000"/>
                </a:solidFill>
                <a:latin typeface="Apple Chancery"/>
                <a:cs typeface="Apple Chancery"/>
              </a:rPr>
              <a:t>Example 2: </a:t>
            </a:r>
            <a:r>
              <a:rPr lang="en-US" sz="2000" dirty="0">
                <a:solidFill>
                  <a:srgbClr val="0000FF"/>
                </a:solidFill>
                <a:latin typeface="Apple Chancery"/>
                <a:cs typeface="Apple Chancery"/>
              </a:rPr>
              <a:t>Consider</a:t>
            </a:r>
            <a:r>
              <a:rPr lang="en-US" sz="2000" dirty="0">
                <a:solidFill>
                  <a:srgbClr val="FF0000"/>
                </a:solidFill>
                <a:latin typeface="Apple Chancery"/>
                <a:cs typeface="Apple Chancery"/>
              </a:rPr>
              <a:t> </a:t>
            </a:r>
            <a:r>
              <a:rPr lang="en-US" sz="2000" dirty="0">
                <a:solidFill>
                  <a:srgbClr val="000000"/>
                </a:solidFill>
                <a:latin typeface="Times New Roman"/>
                <a:cs typeface="Times New Roman"/>
              </a:rPr>
              <a:t>shooting a </a:t>
            </a:r>
            <a:r>
              <a:rPr lang="en-US" sz="2000" dirty="0">
                <a:solidFill>
                  <a:srgbClr val="FF0000"/>
                </a:solidFill>
                <a:latin typeface="Times New Roman"/>
                <a:cs typeface="Times New Roman"/>
              </a:rPr>
              <a:t>4.25-kg </a:t>
            </a:r>
            <a:r>
              <a:rPr lang="en-US" sz="2000" dirty="0">
                <a:solidFill>
                  <a:srgbClr val="0000FF"/>
                </a:solidFill>
                <a:latin typeface="Times New Roman"/>
                <a:cs typeface="Times New Roman"/>
              </a:rPr>
              <a:t>gun</a:t>
            </a:r>
            <a:r>
              <a:rPr lang="en-US" sz="2000" dirty="0">
                <a:solidFill>
                  <a:srgbClr val="000000"/>
                </a:solidFill>
                <a:latin typeface="Times New Roman"/>
                <a:cs typeface="Times New Roman"/>
              </a:rPr>
              <a:t> with an </a:t>
            </a:r>
            <a:r>
              <a:rPr lang="en-US" sz="2000" dirty="0">
                <a:solidFill>
                  <a:srgbClr val="FF0000"/>
                </a:solidFill>
                <a:latin typeface="Times New Roman"/>
                <a:cs typeface="Times New Roman"/>
              </a:rPr>
              <a:t>80 cm </a:t>
            </a:r>
            <a:r>
              <a:rPr lang="en-US" sz="2000" dirty="0">
                <a:solidFill>
                  <a:srgbClr val="000000"/>
                </a:solidFill>
                <a:latin typeface="Times New Roman"/>
                <a:cs typeface="Times New Roman"/>
              </a:rPr>
              <a:t>long </a:t>
            </a:r>
            <a:r>
              <a:rPr lang="en-US" sz="2000" dirty="0">
                <a:solidFill>
                  <a:srgbClr val="0000FF"/>
                </a:solidFill>
                <a:latin typeface="Times New Roman"/>
                <a:cs typeface="Times New Roman"/>
              </a:rPr>
              <a:t>barrel</a:t>
            </a:r>
            <a:r>
              <a:rPr lang="en-US" sz="2000" dirty="0">
                <a:solidFill>
                  <a:srgbClr val="000000"/>
                </a:solidFill>
                <a:latin typeface="Times New Roman"/>
                <a:cs typeface="Times New Roman"/>
              </a:rPr>
              <a:t> that fires a </a:t>
            </a:r>
            <a:r>
              <a:rPr lang="en-US" sz="2000" dirty="0">
                <a:solidFill>
                  <a:srgbClr val="FF0000"/>
                </a:solidFill>
                <a:latin typeface="Times New Roman"/>
                <a:cs typeface="Times New Roman"/>
              </a:rPr>
              <a:t>50-gram </a:t>
            </a:r>
            <a:r>
              <a:rPr lang="en-US" sz="2000" dirty="0">
                <a:solidFill>
                  <a:srgbClr val="0000FF"/>
                </a:solidFill>
                <a:latin typeface="Times New Roman"/>
                <a:cs typeface="Times New Roman"/>
              </a:rPr>
              <a:t>bullet</a:t>
            </a:r>
            <a:r>
              <a:rPr lang="en-US" sz="2000" dirty="0">
                <a:solidFill>
                  <a:srgbClr val="000000"/>
                </a:solidFill>
                <a:latin typeface="Times New Roman"/>
                <a:cs typeface="Times New Roman"/>
              </a:rPr>
              <a:t> with </a:t>
            </a:r>
            <a:r>
              <a:rPr lang="en-US" sz="2000" dirty="0">
                <a:solidFill>
                  <a:srgbClr val="0000FF"/>
                </a:solidFill>
                <a:latin typeface="Times New Roman"/>
                <a:cs typeface="Times New Roman"/>
              </a:rPr>
              <a:t>velocity</a:t>
            </a:r>
            <a:r>
              <a:rPr lang="en-US" sz="2000" dirty="0">
                <a:solidFill>
                  <a:srgbClr val="000000"/>
                </a:solidFill>
                <a:latin typeface="Times New Roman"/>
                <a:cs typeface="Times New Roman"/>
              </a:rPr>
              <a:t> </a:t>
            </a:r>
            <a:r>
              <a:rPr lang="en-US" sz="2000" dirty="0">
                <a:solidFill>
                  <a:srgbClr val="FF0000"/>
                </a:solidFill>
                <a:latin typeface="Times New Roman"/>
                <a:cs typeface="Times New Roman"/>
              </a:rPr>
              <a:t>400 m/s</a:t>
            </a:r>
            <a:r>
              <a:rPr lang="en-US" sz="2000" dirty="0">
                <a:solidFill>
                  <a:srgbClr val="000000"/>
                </a:solidFill>
                <a:latin typeface="Times New Roman"/>
                <a:cs typeface="Times New Roman"/>
              </a:rPr>
              <a:t>.  </a:t>
            </a:r>
            <a:endParaRPr lang="en-US" sz="2400" dirty="0">
              <a:latin typeface="Apple Chancery"/>
              <a:cs typeface="Apple Chancery"/>
            </a:endParaRPr>
          </a:p>
        </p:txBody>
      </p:sp>
      <p:cxnSp>
        <p:nvCxnSpPr>
          <p:cNvPr id="36" name="Straight Arrow Connector 35"/>
          <p:cNvCxnSpPr/>
          <p:nvPr/>
        </p:nvCxnSpPr>
        <p:spPr>
          <a:xfrm flipV="1">
            <a:off x="8064500" y="1127196"/>
            <a:ext cx="825500" cy="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516255" y="1467560"/>
            <a:ext cx="5603558" cy="400110"/>
          </a:xfrm>
          <a:prstGeom prst="rect">
            <a:avLst/>
          </a:prstGeom>
          <a:noFill/>
        </p:spPr>
        <p:txBody>
          <a:bodyPr wrap="square" rtlCol="0">
            <a:spAutoFit/>
          </a:bodyPr>
          <a:lstStyle/>
          <a:p>
            <a:r>
              <a:rPr lang="en-US" sz="2000" dirty="0">
                <a:solidFill>
                  <a:srgbClr val="FF0000"/>
                </a:solidFill>
                <a:latin typeface="Apple Chancery"/>
                <a:cs typeface="Apple Chancery"/>
              </a:rPr>
              <a:t>What is the </a:t>
            </a:r>
            <a:r>
              <a:rPr lang="en-US" sz="2000" dirty="0">
                <a:solidFill>
                  <a:srgbClr val="000000"/>
                </a:solidFill>
                <a:latin typeface="Times New Roman"/>
                <a:cs typeface="Times New Roman"/>
              </a:rPr>
              <a:t>magnitude of the gun’s recoil velocity?</a:t>
            </a:r>
            <a:endParaRPr lang="en-US" sz="2400" dirty="0">
              <a:latin typeface="Apple Chancery"/>
              <a:cs typeface="Apple Chancery"/>
            </a:endParaRPr>
          </a:p>
        </p:txBody>
      </p:sp>
      <p:sp>
        <p:nvSpPr>
          <p:cNvPr id="51" name="TextBox 50"/>
          <p:cNvSpPr txBox="1"/>
          <p:nvPr/>
        </p:nvSpPr>
        <p:spPr>
          <a:xfrm>
            <a:off x="516255" y="4101690"/>
            <a:ext cx="5603557" cy="400110"/>
          </a:xfrm>
          <a:prstGeom prst="rect">
            <a:avLst/>
          </a:prstGeom>
          <a:noFill/>
        </p:spPr>
        <p:txBody>
          <a:bodyPr wrap="square" rtlCol="0">
            <a:spAutoFit/>
          </a:bodyPr>
          <a:lstStyle/>
          <a:p>
            <a:r>
              <a:rPr lang="en-US" sz="2000" dirty="0">
                <a:solidFill>
                  <a:srgbClr val="FF0000"/>
                </a:solidFill>
                <a:latin typeface="Apple Chancery"/>
                <a:cs typeface="Apple Chancery"/>
              </a:rPr>
              <a:t>What is </a:t>
            </a:r>
            <a:r>
              <a:rPr lang="en-US" sz="2000" dirty="0">
                <a:solidFill>
                  <a:srgbClr val="000000"/>
                </a:solidFill>
                <a:latin typeface="Times New Roman"/>
                <a:cs typeface="Times New Roman"/>
              </a:rPr>
              <a:t>the impulse on the bullet? </a:t>
            </a:r>
            <a:endParaRPr lang="en-US" sz="2400" dirty="0">
              <a:latin typeface="Apple Chancery"/>
              <a:cs typeface="Apple Chancery"/>
            </a:endParaRPr>
          </a:p>
        </p:txBody>
      </p:sp>
      <p:graphicFrame>
        <p:nvGraphicFramePr>
          <p:cNvPr id="57" name="Object 4"/>
          <p:cNvGraphicFramePr>
            <a:graphicFrameLocks noChangeAspect="1"/>
          </p:cNvGraphicFramePr>
          <p:nvPr/>
        </p:nvGraphicFramePr>
        <p:xfrm>
          <a:off x="555625" y="2058988"/>
          <a:ext cx="7466013" cy="1944687"/>
        </p:xfrm>
        <a:graphic>
          <a:graphicData uri="http://schemas.openxmlformats.org/presentationml/2006/ole">
            <mc:AlternateContent xmlns:mc="http://schemas.openxmlformats.org/markup-compatibility/2006">
              <mc:Choice xmlns:v="urn:schemas-microsoft-com:vml" Requires="v">
                <p:oleObj spid="_x0000_s8209" name="Equation" r:id="rId3" imgW="4089400" imgH="1066800" progId="Equation.DSMT4">
                  <p:embed/>
                </p:oleObj>
              </mc:Choice>
              <mc:Fallback>
                <p:oleObj name="Equation" r:id="rId3" imgW="4089400" imgH="1066800" progId="Equation.DSMT4">
                  <p:embed/>
                  <p:pic>
                    <p:nvPicPr>
                      <p:cNvPr id="57" name="Object 4"/>
                      <p:cNvPicPr>
                        <a:picLocks noChangeAspect="1" noChangeArrowheads="1"/>
                      </p:cNvPicPr>
                      <p:nvPr/>
                    </p:nvPicPr>
                    <p:blipFill>
                      <a:blip r:embed="rId4"/>
                      <a:srcRect/>
                      <a:stretch>
                        <a:fillRect/>
                      </a:stretch>
                    </p:blipFill>
                    <p:spPr bwMode="auto">
                      <a:xfrm>
                        <a:off x="555625" y="2058988"/>
                        <a:ext cx="7466013" cy="19446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8" name="TextBox 57"/>
          <p:cNvSpPr txBox="1"/>
          <p:nvPr/>
        </p:nvSpPr>
        <p:spPr>
          <a:xfrm>
            <a:off x="782955" y="4451000"/>
            <a:ext cx="7903845" cy="400110"/>
          </a:xfrm>
          <a:prstGeom prst="rect">
            <a:avLst/>
          </a:prstGeom>
          <a:noFill/>
        </p:spPr>
        <p:txBody>
          <a:bodyPr wrap="square" rtlCol="0">
            <a:spAutoFit/>
          </a:bodyPr>
          <a:lstStyle/>
          <a:p>
            <a:r>
              <a:rPr lang="en-US" sz="2000" dirty="0">
                <a:solidFill>
                  <a:srgbClr val="FF0000"/>
                </a:solidFill>
                <a:latin typeface="Apple Chancery"/>
                <a:cs typeface="Apple Chancery"/>
              </a:rPr>
              <a:t>You can get </a:t>
            </a:r>
            <a:r>
              <a:rPr lang="en-US" sz="2000" dirty="0">
                <a:solidFill>
                  <a:srgbClr val="000000"/>
                </a:solidFill>
                <a:latin typeface="Times New Roman"/>
                <a:cs typeface="Times New Roman"/>
              </a:rPr>
              <a:t>this either by calculating         or      .  We’ll use      .         </a:t>
            </a:r>
            <a:endParaRPr lang="en-US" sz="2400" dirty="0">
              <a:latin typeface="Apple Chancery"/>
              <a:cs typeface="Apple Chancery"/>
            </a:endParaRPr>
          </a:p>
        </p:txBody>
      </p:sp>
      <p:graphicFrame>
        <p:nvGraphicFramePr>
          <p:cNvPr id="59" name="Object 4"/>
          <p:cNvGraphicFramePr>
            <a:graphicFrameLocks noChangeAspect="1"/>
          </p:cNvGraphicFramePr>
          <p:nvPr/>
        </p:nvGraphicFramePr>
        <p:xfrm>
          <a:off x="4716463" y="4481815"/>
          <a:ext cx="487362" cy="300037"/>
        </p:xfrm>
        <a:graphic>
          <a:graphicData uri="http://schemas.openxmlformats.org/presentationml/2006/ole">
            <mc:AlternateContent xmlns:mc="http://schemas.openxmlformats.org/markup-compatibility/2006">
              <mc:Choice xmlns:v="urn:schemas-microsoft-com:vml" Requires="v">
                <p:oleObj spid="_x0000_s8210" name="Equation" r:id="rId5" imgW="266700" imgH="165100" progId="Equation.DSMT4">
                  <p:embed/>
                </p:oleObj>
              </mc:Choice>
              <mc:Fallback>
                <p:oleObj name="Equation" r:id="rId5" imgW="266700" imgH="165100" progId="Equation.DSMT4">
                  <p:embed/>
                  <p:pic>
                    <p:nvPicPr>
                      <p:cNvPr id="59" name="Object 4"/>
                      <p:cNvPicPr>
                        <a:picLocks noChangeAspect="1" noChangeArrowheads="1"/>
                      </p:cNvPicPr>
                      <p:nvPr/>
                    </p:nvPicPr>
                    <p:blipFill>
                      <a:blip r:embed="rId6"/>
                      <a:srcRect/>
                      <a:stretch>
                        <a:fillRect/>
                      </a:stretch>
                    </p:blipFill>
                    <p:spPr bwMode="auto">
                      <a:xfrm>
                        <a:off x="4716463" y="4481815"/>
                        <a:ext cx="487362" cy="3000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0" name="Object 4"/>
          <p:cNvGraphicFramePr>
            <a:graphicFrameLocks noChangeAspect="1"/>
          </p:cNvGraphicFramePr>
          <p:nvPr/>
        </p:nvGraphicFramePr>
        <p:xfrm>
          <a:off x="5467350" y="4475815"/>
          <a:ext cx="393700" cy="368300"/>
        </p:xfrm>
        <a:graphic>
          <a:graphicData uri="http://schemas.openxmlformats.org/presentationml/2006/ole">
            <mc:AlternateContent xmlns:mc="http://schemas.openxmlformats.org/markup-compatibility/2006">
              <mc:Choice xmlns:v="urn:schemas-microsoft-com:vml" Requires="v">
                <p:oleObj spid="_x0000_s8211" name="Equation" r:id="rId7" imgW="215900" imgH="203200" progId="Equation.DSMT4">
                  <p:embed/>
                </p:oleObj>
              </mc:Choice>
              <mc:Fallback>
                <p:oleObj name="Equation" r:id="rId7" imgW="215900" imgH="203200" progId="Equation.DSMT4">
                  <p:embed/>
                  <p:pic>
                    <p:nvPicPr>
                      <p:cNvPr id="60" name="Object 4"/>
                      <p:cNvPicPr>
                        <a:picLocks noChangeAspect="1" noChangeArrowheads="1"/>
                      </p:cNvPicPr>
                      <p:nvPr/>
                    </p:nvPicPr>
                    <p:blipFill>
                      <a:blip r:embed="rId8"/>
                      <a:srcRect/>
                      <a:stretch>
                        <a:fillRect/>
                      </a:stretch>
                    </p:blipFill>
                    <p:spPr bwMode="auto">
                      <a:xfrm>
                        <a:off x="5467350" y="4475815"/>
                        <a:ext cx="393700"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 name="Object 4"/>
          <p:cNvGraphicFramePr>
            <a:graphicFrameLocks noChangeAspect="1"/>
          </p:cNvGraphicFramePr>
          <p:nvPr/>
        </p:nvGraphicFramePr>
        <p:xfrm>
          <a:off x="6991350" y="4472350"/>
          <a:ext cx="393700" cy="368300"/>
        </p:xfrm>
        <a:graphic>
          <a:graphicData uri="http://schemas.openxmlformats.org/presentationml/2006/ole">
            <mc:AlternateContent xmlns:mc="http://schemas.openxmlformats.org/markup-compatibility/2006">
              <mc:Choice xmlns:v="urn:schemas-microsoft-com:vml" Requires="v">
                <p:oleObj spid="_x0000_s8212" name="Equation" r:id="rId9" imgW="215900" imgH="203200" progId="Equation.DSMT4">
                  <p:embed/>
                </p:oleObj>
              </mc:Choice>
              <mc:Fallback>
                <p:oleObj name="Equation" r:id="rId9" imgW="215900" imgH="203200" progId="Equation.DSMT4">
                  <p:embed/>
                  <p:pic>
                    <p:nvPicPr>
                      <p:cNvPr id="61" name="Object 4"/>
                      <p:cNvPicPr>
                        <a:picLocks noChangeAspect="1" noChangeArrowheads="1"/>
                      </p:cNvPicPr>
                      <p:nvPr/>
                    </p:nvPicPr>
                    <p:blipFill>
                      <a:blip r:embed="rId8"/>
                      <a:srcRect/>
                      <a:stretch>
                        <a:fillRect/>
                      </a:stretch>
                    </p:blipFill>
                    <p:spPr bwMode="auto">
                      <a:xfrm>
                        <a:off x="6991350" y="4472350"/>
                        <a:ext cx="393700"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2" name="Object 4"/>
          <p:cNvGraphicFramePr>
            <a:graphicFrameLocks noChangeAspect="1"/>
          </p:cNvGraphicFramePr>
          <p:nvPr/>
        </p:nvGraphicFramePr>
        <p:xfrm>
          <a:off x="2036763" y="4956175"/>
          <a:ext cx="4538662" cy="944562"/>
        </p:xfrm>
        <a:graphic>
          <a:graphicData uri="http://schemas.openxmlformats.org/presentationml/2006/ole">
            <mc:AlternateContent xmlns:mc="http://schemas.openxmlformats.org/markup-compatibility/2006">
              <mc:Choice xmlns:v="urn:schemas-microsoft-com:vml" Requires="v">
                <p:oleObj spid="_x0000_s8213" name="Equation" r:id="rId10" imgW="2489200" imgH="520700" progId="Equation.DSMT4">
                  <p:embed/>
                </p:oleObj>
              </mc:Choice>
              <mc:Fallback>
                <p:oleObj name="Equation" r:id="rId10" imgW="2489200" imgH="520700" progId="Equation.DSMT4">
                  <p:embed/>
                  <p:pic>
                    <p:nvPicPr>
                      <p:cNvPr id="62" name="Object 4"/>
                      <p:cNvPicPr>
                        <a:picLocks noChangeAspect="1" noChangeArrowheads="1"/>
                      </p:cNvPicPr>
                      <p:nvPr/>
                    </p:nvPicPr>
                    <p:blipFill>
                      <a:blip r:embed="rId11"/>
                      <a:srcRect/>
                      <a:stretch>
                        <a:fillRect/>
                      </a:stretch>
                    </p:blipFill>
                    <p:spPr bwMode="auto">
                      <a:xfrm>
                        <a:off x="2036763" y="4956175"/>
                        <a:ext cx="4538662" cy="9445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3" name="TextBox 62"/>
          <p:cNvSpPr txBox="1"/>
          <p:nvPr/>
        </p:nvSpPr>
        <p:spPr>
          <a:xfrm>
            <a:off x="821055" y="6015037"/>
            <a:ext cx="7903845" cy="400110"/>
          </a:xfrm>
          <a:prstGeom prst="rect">
            <a:avLst/>
          </a:prstGeom>
          <a:noFill/>
        </p:spPr>
        <p:txBody>
          <a:bodyPr wrap="square" rtlCol="0">
            <a:spAutoFit/>
          </a:bodyPr>
          <a:lstStyle/>
          <a:p>
            <a:r>
              <a:rPr lang="en-US" sz="2000" dirty="0">
                <a:solidFill>
                  <a:srgbClr val="FF0000"/>
                </a:solidFill>
                <a:latin typeface="Apple Chancery"/>
                <a:cs typeface="Apple Chancery"/>
              </a:rPr>
              <a:t>So formally, </a:t>
            </a:r>
            <a:r>
              <a:rPr lang="en-US" sz="2000" dirty="0">
                <a:solidFill>
                  <a:srgbClr val="0000FF"/>
                </a:solidFill>
                <a:latin typeface="Times New Roman"/>
                <a:cs typeface="Times New Roman"/>
              </a:rPr>
              <a:t>as a vector</a:t>
            </a:r>
            <a:r>
              <a:rPr lang="en-US" sz="2000" dirty="0">
                <a:solidFill>
                  <a:srgbClr val="000000"/>
                </a:solidFill>
                <a:latin typeface="Times New Roman"/>
                <a:cs typeface="Times New Roman"/>
              </a:rPr>
              <a:t>, this would be:</a:t>
            </a:r>
            <a:endParaRPr lang="en-US" sz="2400" dirty="0">
              <a:latin typeface="Apple Chancery"/>
              <a:cs typeface="Apple Chancery"/>
            </a:endParaRPr>
          </a:p>
        </p:txBody>
      </p:sp>
      <p:graphicFrame>
        <p:nvGraphicFramePr>
          <p:cNvPr id="64" name="Object 4"/>
          <p:cNvGraphicFramePr>
            <a:graphicFrameLocks noChangeAspect="1"/>
          </p:cNvGraphicFramePr>
          <p:nvPr/>
        </p:nvGraphicFramePr>
        <p:xfrm>
          <a:off x="5011738" y="5989638"/>
          <a:ext cx="2222500" cy="552450"/>
        </p:xfrm>
        <a:graphic>
          <a:graphicData uri="http://schemas.openxmlformats.org/presentationml/2006/ole">
            <mc:AlternateContent xmlns:mc="http://schemas.openxmlformats.org/markup-compatibility/2006">
              <mc:Choice xmlns:v="urn:schemas-microsoft-com:vml" Requires="v">
                <p:oleObj spid="_x0000_s8214" name="Equation" r:id="rId12" imgW="1219200" imgH="304800" progId="Equation.DSMT4">
                  <p:embed/>
                </p:oleObj>
              </mc:Choice>
              <mc:Fallback>
                <p:oleObj name="Equation" r:id="rId12" imgW="1219200" imgH="304800" progId="Equation.DSMT4">
                  <p:embed/>
                  <p:pic>
                    <p:nvPicPr>
                      <p:cNvPr id="64" name="Object 4"/>
                      <p:cNvPicPr>
                        <a:picLocks noChangeAspect="1" noChangeArrowheads="1"/>
                      </p:cNvPicPr>
                      <p:nvPr/>
                    </p:nvPicPr>
                    <p:blipFill>
                      <a:blip r:embed="rId13"/>
                      <a:srcRect/>
                      <a:stretch>
                        <a:fillRect/>
                      </a:stretch>
                    </p:blipFill>
                    <p:spPr bwMode="auto">
                      <a:xfrm>
                        <a:off x="5011738" y="5989638"/>
                        <a:ext cx="2222500" cy="552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45" name="Group 44"/>
          <p:cNvGrpSpPr/>
          <p:nvPr/>
        </p:nvGrpSpPr>
        <p:grpSpPr>
          <a:xfrm>
            <a:off x="6451599" y="1003849"/>
            <a:ext cx="1454026" cy="266071"/>
            <a:chOff x="6126699" y="831850"/>
            <a:chExt cx="1099601" cy="201215"/>
          </a:xfrm>
        </p:grpSpPr>
        <p:cxnSp>
          <p:nvCxnSpPr>
            <p:cNvPr id="46" name="Straight Connector 45"/>
            <p:cNvCxnSpPr/>
            <p:nvPr/>
          </p:nvCxnSpPr>
          <p:spPr>
            <a:xfrm flipH="1" flipV="1">
              <a:off x="6429933" y="955255"/>
              <a:ext cx="39909" cy="5321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6339398" y="897334"/>
              <a:ext cx="886902" cy="63856"/>
            </a:xfrm>
            <a:prstGeom prst="rect">
              <a:avLst/>
            </a:prstGeom>
            <a:solidFill>
              <a:schemeClr val="accent6">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rot="20118789">
              <a:off x="6126699" y="936521"/>
              <a:ext cx="331693" cy="96544"/>
            </a:xfrm>
            <a:prstGeom prst="rect">
              <a:avLst/>
            </a:prstGeom>
            <a:solidFill>
              <a:schemeClr val="accent6">
                <a:lumMod val="5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Freeform 51"/>
            <p:cNvSpPr/>
            <p:nvPr/>
          </p:nvSpPr>
          <p:spPr>
            <a:xfrm>
              <a:off x="6343832" y="960451"/>
              <a:ext cx="186249" cy="65756"/>
            </a:xfrm>
            <a:custGeom>
              <a:avLst/>
              <a:gdLst>
                <a:gd name="connsiteX0" fmla="*/ 0 w 133350"/>
                <a:gd name="connsiteY0" fmla="*/ 38100 h 47080"/>
                <a:gd name="connsiteX1" fmla="*/ 107950 w 133350"/>
                <a:gd name="connsiteY1" fmla="*/ 44450 h 47080"/>
                <a:gd name="connsiteX2" fmla="*/ 133350 w 133350"/>
                <a:gd name="connsiteY2" fmla="*/ 0 h 47080"/>
              </a:gdLst>
              <a:ahLst/>
              <a:cxnLst>
                <a:cxn ang="0">
                  <a:pos x="connsiteX0" y="connsiteY0"/>
                </a:cxn>
                <a:cxn ang="0">
                  <a:pos x="connsiteX1" y="connsiteY1"/>
                </a:cxn>
                <a:cxn ang="0">
                  <a:pos x="connsiteX2" y="connsiteY2"/>
                </a:cxn>
              </a:cxnLst>
              <a:rect l="l" t="t" r="r" b="b"/>
              <a:pathLst>
                <a:path w="133350" h="47080">
                  <a:moveTo>
                    <a:pt x="0" y="38100"/>
                  </a:moveTo>
                  <a:cubicBezTo>
                    <a:pt x="42862" y="44450"/>
                    <a:pt x="85725" y="50800"/>
                    <a:pt x="107950" y="44450"/>
                  </a:cubicBezTo>
                  <a:cubicBezTo>
                    <a:pt x="130175" y="38100"/>
                    <a:pt x="133350" y="0"/>
                    <a:pt x="133350" y="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3" name="Straight Connector 52"/>
            <p:cNvCxnSpPr>
              <a:stCxn id="48" idx="3"/>
            </p:cNvCxnSpPr>
            <p:nvPr/>
          </p:nvCxnSpPr>
          <p:spPr>
            <a:xfrm flipH="1" flipV="1">
              <a:off x="6339398" y="831850"/>
              <a:ext cx="103837" cy="83676"/>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6674319" y="338299"/>
            <a:ext cx="1454026" cy="266071"/>
            <a:chOff x="5658796" y="265805"/>
            <a:chExt cx="1454026" cy="266071"/>
          </a:xfrm>
        </p:grpSpPr>
        <p:grpSp>
          <p:nvGrpSpPr>
            <p:cNvPr id="14" name="Group 13"/>
            <p:cNvGrpSpPr/>
            <p:nvPr/>
          </p:nvGrpSpPr>
          <p:grpSpPr>
            <a:xfrm>
              <a:off x="5658796" y="265805"/>
              <a:ext cx="1454026" cy="266071"/>
              <a:chOff x="6126699" y="831850"/>
              <a:chExt cx="1099601" cy="201215"/>
            </a:xfrm>
          </p:grpSpPr>
          <p:cxnSp>
            <p:nvCxnSpPr>
              <p:cNvPr id="32" name="Straight Connector 31"/>
              <p:cNvCxnSpPr/>
              <p:nvPr/>
            </p:nvCxnSpPr>
            <p:spPr>
              <a:xfrm flipH="1" flipV="1">
                <a:off x="6429933" y="955255"/>
                <a:ext cx="39909" cy="5321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6339398" y="897334"/>
                <a:ext cx="886902" cy="63856"/>
              </a:xfrm>
              <a:prstGeom prst="rect">
                <a:avLst/>
              </a:prstGeom>
              <a:solidFill>
                <a:schemeClr val="accent6">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rot="20118789">
                <a:off x="6126699" y="936521"/>
                <a:ext cx="331693" cy="96544"/>
              </a:xfrm>
              <a:prstGeom prst="rect">
                <a:avLst/>
              </a:prstGeom>
              <a:solidFill>
                <a:schemeClr val="accent6">
                  <a:lumMod val="5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p:cNvSpPr/>
              <p:nvPr/>
            </p:nvSpPr>
            <p:spPr>
              <a:xfrm>
                <a:off x="6343832" y="960451"/>
                <a:ext cx="186249" cy="65756"/>
              </a:xfrm>
              <a:custGeom>
                <a:avLst/>
                <a:gdLst>
                  <a:gd name="connsiteX0" fmla="*/ 0 w 133350"/>
                  <a:gd name="connsiteY0" fmla="*/ 38100 h 47080"/>
                  <a:gd name="connsiteX1" fmla="*/ 107950 w 133350"/>
                  <a:gd name="connsiteY1" fmla="*/ 44450 h 47080"/>
                  <a:gd name="connsiteX2" fmla="*/ 133350 w 133350"/>
                  <a:gd name="connsiteY2" fmla="*/ 0 h 47080"/>
                </a:gdLst>
                <a:ahLst/>
                <a:cxnLst>
                  <a:cxn ang="0">
                    <a:pos x="connsiteX0" y="connsiteY0"/>
                  </a:cxn>
                  <a:cxn ang="0">
                    <a:pos x="connsiteX1" y="connsiteY1"/>
                  </a:cxn>
                  <a:cxn ang="0">
                    <a:pos x="connsiteX2" y="connsiteY2"/>
                  </a:cxn>
                </a:cxnLst>
                <a:rect l="l" t="t" r="r" b="b"/>
                <a:pathLst>
                  <a:path w="133350" h="47080">
                    <a:moveTo>
                      <a:pt x="0" y="38100"/>
                    </a:moveTo>
                    <a:cubicBezTo>
                      <a:pt x="42862" y="44450"/>
                      <a:pt x="85725" y="50800"/>
                      <a:pt x="107950" y="44450"/>
                    </a:cubicBezTo>
                    <a:cubicBezTo>
                      <a:pt x="130175" y="38100"/>
                      <a:pt x="133350" y="0"/>
                      <a:pt x="133350" y="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p:cNvCxnSpPr>
                <a:stCxn id="26" idx="3"/>
              </p:cNvCxnSpPr>
              <p:nvPr/>
            </p:nvCxnSpPr>
            <p:spPr>
              <a:xfrm flipH="1" flipV="1">
                <a:off x="6339398" y="831850"/>
                <a:ext cx="103837" cy="83676"/>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 name="Oval 1"/>
            <p:cNvSpPr/>
            <p:nvPr/>
          </p:nvSpPr>
          <p:spPr>
            <a:xfrm>
              <a:off x="6100122" y="366927"/>
              <a:ext cx="97479" cy="52534"/>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Oval 54"/>
          <p:cNvSpPr/>
          <p:nvPr/>
        </p:nvSpPr>
        <p:spPr>
          <a:xfrm>
            <a:off x="7940674" y="1104584"/>
            <a:ext cx="97479" cy="52534"/>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Arrow Connector 55"/>
          <p:cNvCxnSpPr/>
          <p:nvPr/>
        </p:nvCxnSpPr>
        <p:spPr>
          <a:xfrm flipH="1" flipV="1">
            <a:off x="6264274" y="1111279"/>
            <a:ext cx="314058" cy="2"/>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920133" y="112102"/>
            <a:ext cx="780040" cy="338554"/>
          </a:xfrm>
          <a:prstGeom prst="rect">
            <a:avLst/>
          </a:prstGeom>
          <a:noFill/>
        </p:spPr>
        <p:txBody>
          <a:bodyPr wrap="square" rtlCol="0">
            <a:spAutoFit/>
          </a:bodyPr>
          <a:lstStyle/>
          <a:p>
            <a:r>
              <a:rPr lang="en-US" sz="1600" dirty="0">
                <a:solidFill>
                  <a:srgbClr val="000000"/>
                </a:solidFill>
                <a:latin typeface="Times New Roman"/>
                <a:cs typeface="Times New Roman"/>
              </a:rPr>
              <a:t>before</a:t>
            </a:r>
            <a:endParaRPr lang="en-US" dirty="0">
              <a:latin typeface="Apple Chancery"/>
              <a:cs typeface="Apple Chancery"/>
            </a:endParaRPr>
          </a:p>
        </p:txBody>
      </p:sp>
      <p:sp>
        <p:nvSpPr>
          <p:cNvPr id="67" name="TextBox 66"/>
          <p:cNvSpPr txBox="1"/>
          <p:nvPr/>
        </p:nvSpPr>
        <p:spPr>
          <a:xfrm>
            <a:off x="5541116" y="609753"/>
            <a:ext cx="780040" cy="338554"/>
          </a:xfrm>
          <a:prstGeom prst="rect">
            <a:avLst/>
          </a:prstGeom>
          <a:noFill/>
        </p:spPr>
        <p:txBody>
          <a:bodyPr wrap="square" rtlCol="0">
            <a:spAutoFit/>
          </a:bodyPr>
          <a:lstStyle/>
          <a:p>
            <a:r>
              <a:rPr lang="en-US" sz="1600" dirty="0">
                <a:solidFill>
                  <a:srgbClr val="000000"/>
                </a:solidFill>
                <a:latin typeface="Times New Roman"/>
                <a:cs typeface="Times New Roman"/>
              </a:rPr>
              <a:t>after</a:t>
            </a:r>
            <a:endParaRPr lang="en-US" dirty="0">
              <a:latin typeface="Apple Chancery"/>
              <a:cs typeface="Apple Chancery"/>
            </a:endParaRPr>
          </a:p>
        </p:txBody>
      </p:sp>
      <p:graphicFrame>
        <p:nvGraphicFramePr>
          <p:cNvPr id="68" name="Object 4"/>
          <p:cNvGraphicFramePr>
            <a:graphicFrameLocks noChangeAspect="1"/>
          </p:cNvGraphicFramePr>
          <p:nvPr/>
        </p:nvGraphicFramePr>
        <p:xfrm>
          <a:off x="5924280" y="1003849"/>
          <a:ext cx="463550" cy="415925"/>
        </p:xfrm>
        <a:graphic>
          <a:graphicData uri="http://schemas.openxmlformats.org/presentationml/2006/ole">
            <mc:AlternateContent xmlns:mc="http://schemas.openxmlformats.org/markup-compatibility/2006">
              <mc:Choice xmlns:v="urn:schemas-microsoft-com:vml" Requires="v">
                <p:oleObj spid="_x0000_s8215" name="Equation" r:id="rId14" imgW="254000" imgH="228600" progId="Equation.DSMT4">
                  <p:embed/>
                </p:oleObj>
              </mc:Choice>
              <mc:Fallback>
                <p:oleObj name="Equation" r:id="rId14" imgW="254000" imgH="228600" progId="Equation.DSMT4">
                  <p:embed/>
                  <p:pic>
                    <p:nvPicPr>
                      <p:cNvPr id="68" name="Object 4"/>
                      <p:cNvPicPr>
                        <a:picLocks noChangeAspect="1" noChangeArrowheads="1"/>
                      </p:cNvPicPr>
                      <p:nvPr/>
                    </p:nvPicPr>
                    <p:blipFill>
                      <a:blip r:embed="rId15"/>
                      <a:srcRect/>
                      <a:stretch>
                        <a:fillRect/>
                      </a:stretch>
                    </p:blipFill>
                    <p:spPr bwMode="auto">
                      <a:xfrm>
                        <a:off x="5924280" y="1003849"/>
                        <a:ext cx="463550" cy="415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9" name="Object 4"/>
          <p:cNvGraphicFramePr>
            <a:graphicFrameLocks noChangeAspect="1"/>
          </p:cNvGraphicFramePr>
          <p:nvPr/>
        </p:nvGraphicFramePr>
        <p:xfrm>
          <a:off x="8142288" y="1104900"/>
          <a:ext cx="603250" cy="369888"/>
        </p:xfrm>
        <a:graphic>
          <a:graphicData uri="http://schemas.openxmlformats.org/presentationml/2006/ole">
            <mc:AlternateContent xmlns:mc="http://schemas.openxmlformats.org/markup-compatibility/2006">
              <mc:Choice xmlns:v="urn:schemas-microsoft-com:vml" Requires="v">
                <p:oleObj spid="_x0000_s8216" name="Equation" r:id="rId16" imgW="330200" imgH="203200" progId="Equation.DSMT4">
                  <p:embed/>
                </p:oleObj>
              </mc:Choice>
              <mc:Fallback>
                <p:oleObj name="Equation" r:id="rId16" imgW="330200" imgH="203200" progId="Equation.DSMT4">
                  <p:embed/>
                  <p:pic>
                    <p:nvPicPr>
                      <p:cNvPr id="69" name="Object 4"/>
                      <p:cNvPicPr>
                        <a:picLocks noChangeAspect="1" noChangeArrowheads="1"/>
                      </p:cNvPicPr>
                      <p:nvPr/>
                    </p:nvPicPr>
                    <p:blipFill>
                      <a:blip r:embed="rId17"/>
                      <a:srcRect/>
                      <a:stretch>
                        <a:fillRect/>
                      </a:stretch>
                    </p:blipFill>
                    <p:spPr bwMode="auto">
                      <a:xfrm>
                        <a:off x="8142288" y="1104900"/>
                        <a:ext cx="603250" cy="369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0" name="Freeform 19"/>
          <p:cNvSpPr/>
          <p:nvPr/>
        </p:nvSpPr>
        <p:spPr>
          <a:xfrm>
            <a:off x="5219700" y="76200"/>
            <a:ext cx="3898900" cy="1663700"/>
          </a:xfrm>
          <a:custGeom>
            <a:avLst/>
            <a:gdLst>
              <a:gd name="connsiteX0" fmla="*/ 0 w 3898900"/>
              <a:gd name="connsiteY0" fmla="*/ 0 h 1663700"/>
              <a:gd name="connsiteX1" fmla="*/ 12700 w 3898900"/>
              <a:gd name="connsiteY1" fmla="*/ 152400 h 1663700"/>
              <a:gd name="connsiteX2" fmla="*/ 25400 w 3898900"/>
              <a:gd name="connsiteY2" fmla="*/ 190500 h 1663700"/>
              <a:gd name="connsiteX3" fmla="*/ 38100 w 3898900"/>
              <a:gd name="connsiteY3" fmla="*/ 355600 h 1663700"/>
              <a:gd name="connsiteX4" fmla="*/ 50800 w 3898900"/>
              <a:gd name="connsiteY4" fmla="*/ 495300 h 1663700"/>
              <a:gd name="connsiteX5" fmla="*/ 76200 w 3898900"/>
              <a:gd name="connsiteY5" fmla="*/ 673100 h 1663700"/>
              <a:gd name="connsiteX6" fmla="*/ 88900 w 3898900"/>
              <a:gd name="connsiteY6" fmla="*/ 762000 h 1663700"/>
              <a:gd name="connsiteX7" fmla="*/ 127000 w 3898900"/>
              <a:gd name="connsiteY7" fmla="*/ 800100 h 1663700"/>
              <a:gd name="connsiteX8" fmla="*/ 139700 w 3898900"/>
              <a:gd name="connsiteY8" fmla="*/ 838200 h 1663700"/>
              <a:gd name="connsiteX9" fmla="*/ 279400 w 3898900"/>
              <a:gd name="connsiteY9" fmla="*/ 1003300 h 1663700"/>
              <a:gd name="connsiteX10" fmla="*/ 330200 w 3898900"/>
              <a:gd name="connsiteY10" fmla="*/ 1079500 h 1663700"/>
              <a:gd name="connsiteX11" fmla="*/ 406400 w 3898900"/>
              <a:gd name="connsiteY11" fmla="*/ 1155700 h 1663700"/>
              <a:gd name="connsiteX12" fmla="*/ 431800 w 3898900"/>
              <a:gd name="connsiteY12" fmla="*/ 1193800 h 1663700"/>
              <a:gd name="connsiteX13" fmla="*/ 444500 w 3898900"/>
              <a:gd name="connsiteY13" fmla="*/ 1231900 h 1663700"/>
              <a:gd name="connsiteX14" fmla="*/ 482600 w 3898900"/>
              <a:gd name="connsiteY14" fmla="*/ 1270000 h 1663700"/>
              <a:gd name="connsiteX15" fmla="*/ 533400 w 3898900"/>
              <a:gd name="connsiteY15" fmla="*/ 1346200 h 1663700"/>
              <a:gd name="connsiteX16" fmla="*/ 609600 w 3898900"/>
              <a:gd name="connsiteY16" fmla="*/ 1371600 h 1663700"/>
              <a:gd name="connsiteX17" fmla="*/ 647700 w 3898900"/>
              <a:gd name="connsiteY17" fmla="*/ 1384300 h 1663700"/>
              <a:gd name="connsiteX18" fmla="*/ 685800 w 3898900"/>
              <a:gd name="connsiteY18" fmla="*/ 1409700 h 1663700"/>
              <a:gd name="connsiteX19" fmla="*/ 800100 w 3898900"/>
              <a:gd name="connsiteY19" fmla="*/ 1435100 h 1663700"/>
              <a:gd name="connsiteX20" fmla="*/ 1016000 w 3898900"/>
              <a:gd name="connsiteY20" fmla="*/ 1473200 h 1663700"/>
              <a:gd name="connsiteX21" fmla="*/ 1498600 w 3898900"/>
              <a:gd name="connsiteY21" fmla="*/ 1485900 h 1663700"/>
              <a:gd name="connsiteX22" fmla="*/ 1638300 w 3898900"/>
              <a:gd name="connsiteY22" fmla="*/ 1498600 h 1663700"/>
              <a:gd name="connsiteX23" fmla="*/ 1714500 w 3898900"/>
              <a:gd name="connsiteY23" fmla="*/ 1511300 h 1663700"/>
              <a:gd name="connsiteX24" fmla="*/ 1866900 w 3898900"/>
              <a:gd name="connsiteY24" fmla="*/ 1524000 h 1663700"/>
              <a:gd name="connsiteX25" fmla="*/ 1930400 w 3898900"/>
              <a:gd name="connsiteY25" fmla="*/ 1536700 h 1663700"/>
              <a:gd name="connsiteX26" fmla="*/ 1968500 w 3898900"/>
              <a:gd name="connsiteY26" fmla="*/ 1549400 h 1663700"/>
              <a:gd name="connsiteX27" fmla="*/ 2260600 w 3898900"/>
              <a:gd name="connsiteY27" fmla="*/ 1562100 h 1663700"/>
              <a:gd name="connsiteX28" fmla="*/ 2463800 w 3898900"/>
              <a:gd name="connsiteY28" fmla="*/ 1574800 h 1663700"/>
              <a:gd name="connsiteX29" fmla="*/ 2590800 w 3898900"/>
              <a:gd name="connsiteY29" fmla="*/ 1587500 h 1663700"/>
              <a:gd name="connsiteX30" fmla="*/ 2667000 w 3898900"/>
              <a:gd name="connsiteY30" fmla="*/ 1600200 h 1663700"/>
              <a:gd name="connsiteX31" fmla="*/ 3708400 w 3898900"/>
              <a:gd name="connsiteY31" fmla="*/ 1612900 h 1663700"/>
              <a:gd name="connsiteX32" fmla="*/ 3784600 w 3898900"/>
              <a:gd name="connsiteY32" fmla="*/ 1638300 h 1663700"/>
              <a:gd name="connsiteX33" fmla="*/ 3822700 w 3898900"/>
              <a:gd name="connsiteY33" fmla="*/ 1651000 h 1663700"/>
              <a:gd name="connsiteX34" fmla="*/ 3898900 w 3898900"/>
              <a:gd name="connsiteY34" fmla="*/ 1663700 h 1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98900" h="1663700">
                <a:moveTo>
                  <a:pt x="0" y="0"/>
                </a:moveTo>
                <a:cubicBezTo>
                  <a:pt x="4233" y="50800"/>
                  <a:pt x="5963" y="101871"/>
                  <a:pt x="12700" y="152400"/>
                </a:cubicBezTo>
                <a:cubicBezTo>
                  <a:pt x="14469" y="165670"/>
                  <a:pt x="23740" y="177216"/>
                  <a:pt x="25400" y="190500"/>
                </a:cubicBezTo>
                <a:cubicBezTo>
                  <a:pt x="32246" y="245270"/>
                  <a:pt x="33516" y="300595"/>
                  <a:pt x="38100" y="355600"/>
                </a:cubicBezTo>
                <a:cubicBezTo>
                  <a:pt x="41983" y="402197"/>
                  <a:pt x="46147" y="448773"/>
                  <a:pt x="50800" y="495300"/>
                </a:cubicBezTo>
                <a:cubicBezTo>
                  <a:pt x="71089" y="698191"/>
                  <a:pt x="53051" y="534205"/>
                  <a:pt x="76200" y="673100"/>
                </a:cubicBezTo>
                <a:cubicBezTo>
                  <a:pt x="81121" y="702627"/>
                  <a:pt x="77783" y="734207"/>
                  <a:pt x="88900" y="762000"/>
                </a:cubicBezTo>
                <a:cubicBezTo>
                  <a:pt x="95570" y="778676"/>
                  <a:pt x="114300" y="787400"/>
                  <a:pt x="127000" y="800100"/>
                </a:cubicBezTo>
                <a:cubicBezTo>
                  <a:pt x="131233" y="812800"/>
                  <a:pt x="132513" y="826906"/>
                  <a:pt x="139700" y="838200"/>
                </a:cubicBezTo>
                <a:cubicBezTo>
                  <a:pt x="253747" y="1017416"/>
                  <a:pt x="171904" y="871916"/>
                  <a:pt x="279400" y="1003300"/>
                </a:cubicBezTo>
                <a:cubicBezTo>
                  <a:pt x="298731" y="1026927"/>
                  <a:pt x="308614" y="1057914"/>
                  <a:pt x="330200" y="1079500"/>
                </a:cubicBezTo>
                <a:cubicBezTo>
                  <a:pt x="355600" y="1104900"/>
                  <a:pt x="386475" y="1125812"/>
                  <a:pt x="406400" y="1155700"/>
                </a:cubicBezTo>
                <a:cubicBezTo>
                  <a:pt x="414867" y="1168400"/>
                  <a:pt x="424974" y="1180148"/>
                  <a:pt x="431800" y="1193800"/>
                </a:cubicBezTo>
                <a:cubicBezTo>
                  <a:pt x="437787" y="1205774"/>
                  <a:pt x="437074" y="1220761"/>
                  <a:pt x="444500" y="1231900"/>
                </a:cubicBezTo>
                <a:cubicBezTo>
                  <a:pt x="454463" y="1246844"/>
                  <a:pt x="469900" y="1257300"/>
                  <a:pt x="482600" y="1270000"/>
                </a:cubicBezTo>
                <a:cubicBezTo>
                  <a:pt x="494534" y="1305801"/>
                  <a:pt x="494482" y="1324579"/>
                  <a:pt x="533400" y="1346200"/>
                </a:cubicBezTo>
                <a:cubicBezTo>
                  <a:pt x="556805" y="1359203"/>
                  <a:pt x="584200" y="1363133"/>
                  <a:pt x="609600" y="1371600"/>
                </a:cubicBezTo>
                <a:cubicBezTo>
                  <a:pt x="622300" y="1375833"/>
                  <a:pt x="636561" y="1376874"/>
                  <a:pt x="647700" y="1384300"/>
                </a:cubicBezTo>
                <a:cubicBezTo>
                  <a:pt x="660400" y="1392767"/>
                  <a:pt x="671771" y="1403687"/>
                  <a:pt x="685800" y="1409700"/>
                </a:cubicBezTo>
                <a:cubicBezTo>
                  <a:pt x="705758" y="1418253"/>
                  <a:pt x="783525" y="1430579"/>
                  <a:pt x="800100" y="1435100"/>
                </a:cubicBezTo>
                <a:cubicBezTo>
                  <a:pt x="931589" y="1470961"/>
                  <a:pt x="830548" y="1465631"/>
                  <a:pt x="1016000" y="1473200"/>
                </a:cubicBezTo>
                <a:cubicBezTo>
                  <a:pt x="1176788" y="1479763"/>
                  <a:pt x="1337733" y="1481667"/>
                  <a:pt x="1498600" y="1485900"/>
                </a:cubicBezTo>
                <a:cubicBezTo>
                  <a:pt x="1545167" y="1490133"/>
                  <a:pt x="1591862" y="1493137"/>
                  <a:pt x="1638300" y="1498600"/>
                </a:cubicBezTo>
                <a:cubicBezTo>
                  <a:pt x="1663874" y="1501609"/>
                  <a:pt x="1688907" y="1508456"/>
                  <a:pt x="1714500" y="1511300"/>
                </a:cubicBezTo>
                <a:cubicBezTo>
                  <a:pt x="1765164" y="1516929"/>
                  <a:pt x="1816100" y="1519767"/>
                  <a:pt x="1866900" y="1524000"/>
                </a:cubicBezTo>
                <a:cubicBezTo>
                  <a:pt x="1888067" y="1528233"/>
                  <a:pt x="1909459" y="1531465"/>
                  <a:pt x="1930400" y="1536700"/>
                </a:cubicBezTo>
                <a:cubicBezTo>
                  <a:pt x="1943387" y="1539947"/>
                  <a:pt x="1955152" y="1548373"/>
                  <a:pt x="1968500" y="1549400"/>
                </a:cubicBezTo>
                <a:cubicBezTo>
                  <a:pt x="2065672" y="1556875"/>
                  <a:pt x="2163269" y="1557109"/>
                  <a:pt x="2260600" y="1562100"/>
                </a:cubicBezTo>
                <a:cubicBezTo>
                  <a:pt x="2328376" y="1565576"/>
                  <a:pt x="2396134" y="1569595"/>
                  <a:pt x="2463800" y="1574800"/>
                </a:cubicBezTo>
                <a:cubicBezTo>
                  <a:pt x="2506219" y="1578063"/>
                  <a:pt x="2548584" y="1582223"/>
                  <a:pt x="2590800" y="1587500"/>
                </a:cubicBezTo>
                <a:cubicBezTo>
                  <a:pt x="2616352" y="1590694"/>
                  <a:pt x="2641256" y="1599615"/>
                  <a:pt x="2667000" y="1600200"/>
                </a:cubicBezTo>
                <a:cubicBezTo>
                  <a:pt x="3014070" y="1608088"/>
                  <a:pt x="3361267" y="1608667"/>
                  <a:pt x="3708400" y="1612900"/>
                </a:cubicBezTo>
                <a:lnTo>
                  <a:pt x="3784600" y="1638300"/>
                </a:lnTo>
                <a:cubicBezTo>
                  <a:pt x="3797300" y="1642533"/>
                  <a:pt x="3809495" y="1648799"/>
                  <a:pt x="3822700" y="1651000"/>
                </a:cubicBezTo>
                <a:lnTo>
                  <a:pt x="3898900" y="1663700"/>
                </a:lnTo>
              </a:path>
            </a:pathLst>
          </a:custGeom>
          <a:ln w="9525"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410200" y="419100"/>
            <a:ext cx="3657600" cy="482600"/>
          </a:xfrm>
          <a:custGeom>
            <a:avLst/>
            <a:gdLst>
              <a:gd name="connsiteX0" fmla="*/ 0 w 3657600"/>
              <a:gd name="connsiteY0" fmla="*/ 0 h 482600"/>
              <a:gd name="connsiteX1" fmla="*/ 139700 w 3657600"/>
              <a:gd name="connsiteY1" fmla="*/ 12700 h 482600"/>
              <a:gd name="connsiteX2" fmla="*/ 177800 w 3657600"/>
              <a:gd name="connsiteY2" fmla="*/ 25400 h 482600"/>
              <a:gd name="connsiteX3" fmla="*/ 241300 w 3657600"/>
              <a:gd name="connsiteY3" fmla="*/ 38100 h 482600"/>
              <a:gd name="connsiteX4" fmla="*/ 393700 w 3657600"/>
              <a:gd name="connsiteY4" fmla="*/ 50800 h 482600"/>
              <a:gd name="connsiteX5" fmla="*/ 508000 w 3657600"/>
              <a:gd name="connsiteY5" fmla="*/ 101600 h 482600"/>
              <a:gd name="connsiteX6" fmla="*/ 546100 w 3657600"/>
              <a:gd name="connsiteY6" fmla="*/ 114300 h 482600"/>
              <a:gd name="connsiteX7" fmla="*/ 584200 w 3657600"/>
              <a:gd name="connsiteY7" fmla="*/ 139700 h 482600"/>
              <a:gd name="connsiteX8" fmla="*/ 673100 w 3657600"/>
              <a:gd name="connsiteY8" fmla="*/ 165100 h 482600"/>
              <a:gd name="connsiteX9" fmla="*/ 711200 w 3657600"/>
              <a:gd name="connsiteY9" fmla="*/ 190500 h 482600"/>
              <a:gd name="connsiteX10" fmla="*/ 749300 w 3657600"/>
              <a:gd name="connsiteY10" fmla="*/ 203200 h 482600"/>
              <a:gd name="connsiteX11" fmla="*/ 787400 w 3657600"/>
              <a:gd name="connsiteY11" fmla="*/ 228600 h 482600"/>
              <a:gd name="connsiteX12" fmla="*/ 876300 w 3657600"/>
              <a:gd name="connsiteY12" fmla="*/ 254000 h 482600"/>
              <a:gd name="connsiteX13" fmla="*/ 965200 w 3657600"/>
              <a:gd name="connsiteY13" fmla="*/ 279400 h 482600"/>
              <a:gd name="connsiteX14" fmla="*/ 1117600 w 3657600"/>
              <a:gd name="connsiteY14" fmla="*/ 304800 h 482600"/>
              <a:gd name="connsiteX15" fmla="*/ 1193800 w 3657600"/>
              <a:gd name="connsiteY15" fmla="*/ 330200 h 482600"/>
              <a:gd name="connsiteX16" fmla="*/ 1244600 w 3657600"/>
              <a:gd name="connsiteY16" fmla="*/ 342900 h 482600"/>
              <a:gd name="connsiteX17" fmla="*/ 1320800 w 3657600"/>
              <a:gd name="connsiteY17" fmla="*/ 368300 h 482600"/>
              <a:gd name="connsiteX18" fmla="*/ 1397000 w 3657600"/>
              <a:gd name="connsiteY18" fmla="*/ 406400 h 482600"/>
              <a:gd name="connsiteX19" fmla="*/ 1447800 w 3657600"/>
              <a:gd name="connsiteY19" fmla="*/ 431800 h 482600"/>
              <a:gd name="connsiteX20" fmla="*/ 1498600 w 3657600"/>
              <a:gd name="connsiteY20" fmla="*/ 444500 h 482600"/>
              <a:gd name="connsiteX21" fmla="*/ 1574800 w 3657600"/>
              <a:gd name="connsiteY21" fmla="*/ 469900 h 482600"/>
              <a:gd name="connsiteX22" fmla="*/ 1714500 w 3657600"/>
              <a:gd name="connsiteY22" fmla="*/ 482600 h 482600"/>
              <a:gd name="connsiteX23" fmla="*/ 2324100 w 3657600"/>
              <a:gd name="connsiteY23" fmla="*/ 469900 h 482600"/>
              <a:gd name="connsiteX24" fmla="*/ 2463800 w 3657600"/>
              <a:gd name="connsiteY24" fmla="*/ 457200 h 482600"/>
              <a:gd name="connsiteX25" fmla="*/ 2540000 w 3657600"/>
              <a:gd name="connsiteY25" fmla="*/ 431800 h 482600"/>
              <a:gd name="connsiteX26" fmla="*/ 2882900 w 3657600"/>
              <a:gd name="connsiteY26" fmla="*/ 381000 h 482600"/>
              <a:gd name="connsiteX27" fmla="*/ 3657600 w 3657600"/>
              <a:gd name="connsiteY27" fmla="*/ 3810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7600" h="482600">
                <a:moveTo>
                  <a:pt x="0" y="0"/>
                </a:moveTo>
                <a:cubicBezTo>
                  <a:pt x="46567" y="4233"/>
                  <a:pt x="93411" y="6087"/>
                  <a:pt x="139700" y="12700"/>
                </a:cubicBezTo>
                <a:cubicBezTo>
                  <a:pt x="152952" y="14593"/>
                  <a:pt x="164813" y="22153"/>
                  <a:pt x="177800" y="25400"/>
                </a:cubicBezTo>
                <a:cubicBezTo>
                  <a:pt x="198741" y="30635"/>
                  <a:pt x="219862" y="35578"/>
                  <a:pt x="241300" y="38100"/>
                </a:cubicBezTo>
                <a:cubicBezTo>
                  <a:pt x="291927" y="44056"/>
                  <a:pt x="342900" y="46567"/>
                  <a:pt x="393700" y="50800"/>
                </a:cubicBezTo>
                <a:cubicBezTo>
                  <a:pt x="590289" y="116330"/>
                  <a:pt x="387245" y="41223"/>
                  <a:pt x="508000" y="101600"/>
                </a:cubicBezTo>
                <a:cubicBezTo>
                  <a:pt x="519974" y="107587"/>
                  <a:pt x="534126" y="108313"/>
                  <a:pt x="546100" y="114300"/>
                </a:cubicBezTo>
                <a:cubicBezTo>
                  <a:pt x="559752" y="121126"/>
                  <a:pt x="570171" y="133687"/>
                  <a:pt x="584200" y="139700"/>
                </a:cubicBezTo>
                <a:cubicBezTo>
                  <a:pt x="641167" y="164115"/>
                  <a:pt x="623672" y="140386"/>
                  <a:pt x="673100" y="165100"/>
                </a:cubicBezTo>
                <a:cubicBezTo>
                  <a:pt x="686752" y="171926"/>
                  <a:pt x="697548" y="183674"/>
                  <a:pt x="711200" y="190500"/>
                </a:cubicBezTo>
                <a:cubicBezTo>
                  <a:pt x="723174" y="196487"/>
                  <a:pt x="737326" y="197213"/>
                  <a:pt x="749300" y="203200"/>
                </a:cubicBezTo>
                <a:cubicBezTo>
                  <a:pt x="762952" y="210026"/>
                  <a:pt x="773748" y="221774"/>
                  <a:pt x="787400" y="228600"/>
                </a:cubicBezTo>
                <a:cubicBezTo>
                  <a:pt x="807700" y="238750"/>
                  <a:pt x="857311" y="248575"/>
                  <a:pt x="876300" y="254000"/>
                </a:cubicBezTo>
                <a:cubicBezTo>
                  <a:pt x="950549" y="275214"/>
                  <a:pt x="875870" y="259549"/>
                  <a:pt x="965200" y="279400"/>
                </a:cubicBezTo>
                <a:cubicBezTo>
                  <a:pt x="1032054" y="294256"/>
                  <a:pt x="1043385" y="294198"/>
                  <a:pt x="1117600" y="304800"/>
                </a:cubicBezTo>
                <a:cubicBezTo>
                  <a:pt x="1143000" y="313267"/>
                  <a:pt x="1167825" y="323706"/>
                  <a:pt x="1193800" y="330200"/>
                </a:cubicBezTo>
                <a:cubicBezTo>
                  <a:pt x="1210733" y="334433"/>
                  <a:pt x="1227882" y="337884"/>
                  <a:pt x="1244600" y="342900"/>
                </a:cubicBezTo>
                <a:cubicBezTo>
                  <a:pt x="1270245" y="350593"/>
                  <a:pt x="1298523" y="353448"/>
                  <a:pt x="1320800" y="368300"/>
                </a:cubicBezTo>
                <a:cubicBezTo>
                  <a:pt x="1394019" y="417113"/>
                  <a:pt x="1323388" y="374852"/>
                  <a:pt x="1397000" y="406400"/>
                </a:cubicBezTo>
                <a:cubicBezTo>
                  <a:pt x="1414401" y="413858"/>
                  <a:pt x="1430073" y="425153"/>
                  <a:pt x="1447800" y="431800"/>
                </a:cubicBezTo>
                <a:cubicBezTo>
                  <a:pt x="1464143" y="437929"/>
                  <a:pt x="1481882" y="439484"/>
                  <a:pt x="1498600" y="444500"/>
                </a:cubicBezTo>
                <a:cubicBezTo>
                  <a:pt x="1524245" y="452193"/>
                  <a:pt x="1548136" y="467476"/>
                  <a:pt x="1574800" y="469900"/>
                </a:cubicBezTo>
                <a:lnTo>
                  <a:pt x="1714500" y="482600"/>
                </a:lnTo>
                <a:lnTo>
                  <a:pt x="2324100" y="469900"/>
                </a:lnTo>
                <a:cubicBezTo>
                  <a:pt x="2370832" y="468316"/>
                  <a:pt x="2417753" y="465326"/>
                  <a:pt x="2463800" y="457200"/>
                </a:cubicBezTo>
                <a:cubicBezTo>
                  <a:pt x="2490167" y="452547"/>
                  <a:pt x="2513746" y="437051"/>
                  <a:pt x="2540000" y="431800"/>
                </a:cubicBezTo>
                <a:cubicBezTo>
                  <a:pt x="2652787" y="409243"/>
                  <a:pt x="2767222" y="382607"/>
                  <a:pt x="2882900" y="381000"/>
                </a:cubicBezTo>
                <a:cubicBezTo>
                  <a:pt x="3141108" y="377414"/>
                  <a:pt x="3399367" y="381000"/>
                  <a:pt x="3657600" y="381000"/>
                </a:cubicBezTo>
              </a:path>
            </a:pathLst>
          </a:custGeom>
          <a:ln w="9525"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8881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dissolv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dissolve">
                                      <p:cBhvr>
                                        <p:cTn id="17" dur="500"/>
                                        <p:tgtEl>
                                          <p:spTgt spid="59"/>
                                        </p:tgtEl>
                                      </p:cBhvr>
                                    </p:animEffect>
                                  </p:childTnLst>
                                </p:cTn>
                              </p:par>
                              <p:par>
                                <p:cTn id="18" presetID="9" presetClass="entr" presetSubtype="0"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dissolve">
                                      <p:cBhvr>
                                        <p:cTn id="20" dur="500"/>
                                        <p:tgtEl>
                                          <p:spTgt spid="60"/>
                                        </p:tgtEl>
                                      </p:cBhvr>
                                    </p:animEffect>
                                  </p:childTnLst>
                                </p:cTn>
                              </p:par>
                              <p:par>
                                <p:cTn id="21" presetID="9"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dissolve">
                                      <p:cBhvr>
                                        <p:cTn id="23" dur="500"/>
                                        <p:tgtEl>
                                          <p:spTgt spid="6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dissolve">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500"/>
                                        <p:tgtEl>
                                          <p:spTgt spid="6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dissolve">
                                      <p:cBhvr>
                                        <p:cTn id="36" dur="500"/>
                                        <p:tgtEl>
                                          <p:spTgt spid="6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dissolve">
                                      <p:cBhvr>
                                        <p:cTn id="3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8" grpId="0"/>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11.)</a:t>
            </a:r>
          </a:p>
        </p:txBody>
      </p:sp>
      <p:sp>
        <p:nvSpPr>
          <p:cNvPr id="11" name="TextBox 10"/>
          <p:cNvSpPr txBox="1"/>
          <p:nvPr/>
        </p:nvSpPr>
        <p:spPr>
          <a:xfrm>
            <a:off x="274956" y="262116"/>
            <a:ext cx="4805044" cy="1138773"/>
          </a:xfrm>
          <a:prstGeom prst="rect">
            <a:avLst/>
          </a:prstGeom>
          <a:noFill/>
        </p:spPr>
        <p:txBody>
          <a:bodyPr wrap="square" rtlCol="0">
            <a:spAutoFit/>
          </a:bodyPr>
          <a:lstStyle/>
          <a:p>
            <a:r>
              <a:rPr lang="en-US" sz="2800" dirty="0" err="1">
                <a:solidFill>
                  <a:srgbClr val="FF0000"/>
                </a:solidFill>
                <a:latin typeface="Apple Chancery"/>
                <a:cs typeface="Apple Chancery"/>
              </a:rPr>
              <a:t>Con’t</a:t>
            </a:r>
            <a:r>
              <a:rPr lang="en-US" sz="2800" dirty="0">
                <a:solidFill>
                  <a:srgbClr val="FF0000"/>
                </a:solidFill>
                <a:latin typeface="Apple Chancery"/>
                <a:cs typeface="Apple Chancery"/>
              </a:rPr>
              <a:t>: </a:t>
            </a:r>
            <a:r>
              <a:rPr lang="en-US" sz="2000" dirty="0">
                <a:solidFill>
                  <a:srgbClr val="0000FF"/>
                </a:solidFill>
                <a:latin typeface="Apple Chancery"/>
                <a:cs typeface="Apple Chancery"/>
              </a:rPr>
              <a:t>Consider</a:t>
            </a:r>
            <a:r>
              <a:rPr lang="en-US" sz="2000" dirty="0">
                <a:solidFill>
                  <a:srgbClr val="FF0000"/>
                </a:solidFill>
                <a:latin typeface="Apple Chancery"/>
                <a:cs typeface="Apple Chancery"/>
              </a:rPr>
              <a:t> </a:t>
            </a:r>
            <a:r>
              <a:rPr lang="en-US" sz="2000" dirty="0">
                <a:solidFill>
                  <a:srgbClr val="000000"/>
                </a:solidFill>
                <a:latin typeface="Times New Roman"/>
                <a:cs typeface="Times New Roman"/>
              </a:rPr>
              <a:t>shooting a </a:t>
            </a:r>
            <a:r>
              <a:rPr lang="en-US" sz="2000" dirty="0">
                <a:solidFill>
                  <a:srgbClr val="FF0000"/>
                </a:solidFill>
                <a:latin typeface="Times New Roman"/>
                <a:cs typeface="Times New Roman"/>
              </a:rPr>
              <a:t>4.25-kg </a:t>
            </a:r>
            <a:r>
              <a:rPr lang="en-US" sz="2000" dirty="0">
                <a:solidFill>
                  <a:srgbClr val="0000FF"/>
                </a:solidFill>
                <a:latin typeface="Times New Roman"/>
                <a:cs typeface="Times New Roman"/>
              </a:rPr>
              <a:t>gun</a:t>
            </a:r>
            <a:r>
              <a:rPr lang="en-US" sz="2000" dirty="0">
                <a:solidFill>
                  <a:srgbClr val="000000"/>
                </a:solidFill>
                <a:latin typeface="Times New Roman"/>
                <a:cs typeface="Times New Roman"/>
              </a:rPr>
              <a:t> with an </a:t>
            </a:r>
            <a:r>
              <a:rPr lang="en-US" sz="2000" dirty="0">
                <a:solidFill>
                  <a:srgbClr val="FF0000"/>
                </a:solidFill>
                <a:latin typeface="Times New Roman"/>
                <a:cs typeface="Times New Roman"/>
              </a:rPr>
              <a:t>80 cm </a:t>
            </a:r>
            <a:r>
              <a:rPr lang="en-US" sz="2000" dirty="0">
                <a:solidFill>
                  <a:srgbClr val="000000"/>
                </a:solidFill>
                <a:latin typeface="Times New Roman"/>
                <a:cs typeface="Times New Roman"/>
              </a:rPr>
              <a:t>long </a:t>
            </a:r>
            <a:r>
              <a:rPr lang="en-US" sz="2000" dirty="0">
                <a:solidFill>
                  <a:srgbClr val="0000FF"/>
                </a:solidFill>
                <a:latin typeface="Times New Roman"/>
                <a:cs typeface="Times New Roman"/>
              </a:rPr>
              <a:t>barrel</a:t>
            </a:r>
            <a:r>
              <a:rPr lang="en-US" sz="2000" dirty="0">
                <a:solidFill>
                  <a:srgbClr val="000000"/>
                </a:solidFill>
                <a:latin typeface="Times New Roman"/>
                <a:cs typeface="Times New Roman"/>
              </a:rPr>
              <a:t> that fires a </a:t>
            </a:r>
            <a:r>
              <a:rPr lang="en-US" sz="2000" dirty="0">
                <a:solidFill>
                  <a:srgbClr val="FF0000"/>
                </a:solidFill>
                <a:latin typeface="Times New Roman"/>
                <a:cs typeface="Times New Roman"/>
              </a:rPr>
              <a:t>50-gram </a:t>
            </a:r>
            <a:r>
              <a:rPr lang="en-US" sz="2000" dirty="0">
                <a:solidFill>
                  <a:srgbClr val="0000FF"/>
                </a:solidFill>
                <a:latin typeface="Times New Roman"/>
                <a:cs typeface="Times New Roman"/>
              </a:rPr>
              <a:t>bullet</a:t>
            </a:r>
            <a:r>
              <a:rPr lang="en-US" sz="2000" dirty="0">
                <a:solidFill>
                  <a:srgbClr val="000000"/>
                </a:solidFill>
                <a:latin typeface="Times New Roman"/>
                <a:cs typeface="Times New Roman"/>
              </a:rPr>
              <a:t> with </a:t>
            </a:r>
            <a:r>
              <a:rPr lang="en-US" sz="2000" dirty="0">
                <a:solidFill>
                  <a:srgbClr val="0000FF"/>
                </a:solidFill>
                <a:latin typeface="Times New Roman"/>
                <a:cs typeface="Times New Roman"/>
              </a:rPr>
              <a:t>velocity</a:t>
            </a:r>
            <a:r>
              <a:rPr lang="en-US" sz="2000" dirty="0">
                <a:solidFill>
                  <a:srgbClr val="000000"/>
                </a:solidFill>
                <a:latin typeface="Times New Roman"/>
                <a:cs typeface="Times New Roman"/>
              </a:rPr>
              <a:t> </a:t>
            </a:r>
            <a:r>
              <a:rPr lang="en-US" sz="2000" dirty="0">
                <a:solidFill>
                  <a:srgbClr val="FF0000"/>
                </a:solidFill>
                <a:latin typeface="Times New Roman"/>
                <a:cs typeface="Times New Roman"/>
              </a:rPr>
              <a:t>400 m/s</a:t>
            </a:r>
            <a:r>
              <a:rPr lang="en-US" sz="2000" dirty="0">
                <a:solidFill>
                  <a:srgbClr val="000000"/>
                </a:solidFill>
                <a:latin typeface="Times New Roman"/>
                <a:cs typeface="Times New Roman"/>
              </a:rPr>
              <a:t>.  </a:t>
            </a:r>
            <a:endParaRPr lang="en-US" sz="2400" dirty="0">
              <a:latin typeface="Apple Chancery"/>
              <a:cs typeface="Apple Chancery"/>
            </a:endParaRPr>
          </a:p>
        </p:txBody>
      </p:sp>
      <p:cxnSp>
        <p:nvCxnSpPr>
          <p:cNvPr id="36" name="Straight Arrow Connector 35"/>
          <p:cNvCxnSpPr/>
          <p:nvPr/>
        </p:nvCxnSpPr>
        <p:spPr>
          <a:xfrm flipV="1">
            <a:off x="8064500" y="1127196"/>
            <a:ext cx="825500" cy="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516255" y="1467560"/>
            <a:ext cx="5603558" cy="400110"/>
          </a:xfrm>
          <a:prstGeom prst="rect">
            <a:avLst/>
          </a:prstGeom>
          <a:noFill/>
        </p:spPr>
        <p:txBody>
          <a:bodyPr wrap="square" rtlCol="0">
            <a:spAutoFit/>
          </a:bodyPr>
          <a:lstStyle/>
          <a:p>
            <a:r>
              <a:rPr lang="en-US" sz="2000" dirty="0">
                <a:solidFill>
                  <a:srgbClr val="FF0000"/>
                </a:solidFill>
                <a:latin typeface="Apple Chancery"/>
                <a:cs typeface="Apple Chancery"/>
              </a:rPr>
              <a:t>What is the </a:t>
            </a:r>
            <a:r>
              <a:rPr lang="en-US" sz="2000" dirty="0">
                <a:solidFill>
                  <a:srgbClr val="000000"/>
                </a:solidFill>
                <a:latin typeface="Times New Roman"/>
                <a:cs typeface="Times New Roman"/>
              </a:rPr>
              <a:t>bullet’s </a:t>
            </a:r>
            <a:r>
              <a:rPr lang="en-US" sz="2000" i="1" dirty="0">
                <a:solidFill>
                  <a:srgbClr val="000000"/>
                </a:solidFill>
                <a:latin typeface="Times New Roman"/>
                <a:cs typeface="Times New Roman"/>
              </a:rPr>
              <a:t>time of flight</a:t>
            </a:r>
            <a:r>
              <a:rPr lang="en-US" sz="2000" dirty="0">
                <a:solidFill>
                  <a:srgbClr val="000000"/>
                </a:solidFill>
                <a:latin typeface="Times New Roman"/>
                <a:cs typeface="Times New Roman"/>
              </a:rPr>
              <a:t>?</a:t>
            </a:r>
            <a:endParaRPr lang="en-US" sz="2400" dirty="0">
              <a:latin typeface="Apple Chancery"/>
              <a:cs typeface="Apple Chancery"/>
            </a:endParaRPr>
          </a:p>
        </p:txBody>
      </p:sp>
      <p:sp>
        <p:nvSpPr>
          <p:cNvPr id="51" name="TextBox 50"/>
          <p:cNvSpPr txBox="1"/>
          <p:nvPr/>
        </p:nvSpPr>
        <p:spPr>
          <a:xfrm>
            <a:off x="516255" y="4108420"/>
            <a:ext cx="3839845" cy="400110"/>
          </a:xfrm>
          <a:prstGeom prst="rect">
            <a:avLst/>
          </a:prstGeom>
          <a:noFill/>
        </p:spPr>
        <p:txBody>
          <a:bodyPr wrap="square" rtlCol="0">
            <a:spAutoFit/>
          </a:bodyPr>
          <a:lstStyle/>
          <a:p>
            <a:r>
              <a:rPr lang="en-US" sz="2000" dirty="0">
                <a:solidFill>
                  <a:srgbClr val="FF0000"/>
                </a:solidFill>
                <a:latin typeface="Apple Chancery"/>
                <a:cs typeface="Apple Chancery"/>
              </a:rPr>
              <a:t>What is </a:t>
            </a:r>
            <a:r>
              <a:rPr lang="en-US" sz="2000" dirty="0">
                <a:solidFill>
                  <a:srgbClr val="000000"/>
                </a:solidFill>
                <a:latin typeface="Times New Roman"/>
                <a:cs typeface="Times New Roman"/>
              </a:rPr>
              <a:t>the bullet’s acceleration? </a:t>
            </a:r>
            <a:endParaRPr lang="en-US" sz="2400" dirty="0">
              <a:latin typeface="Apple Chancery"/>
              <a:cs typeface="Apple Chancery"/>
            </a:endParaRPr>
          </a:p>
        </p:txBody>
      </p:sp>
      <p:graphicFrame>
        <p:nvGraphicFramePr>
          <p:cNvPr id="57" name="Object 4"/>
          <p:cNvGraphicFramePr>
            <a:graphicFrameLocks noChangeAspect="1"/>
          </p:cNvGraphicFramePr>
          <p:nvPr/>
        </p:nvGraphicFramePr>
        <p:xfrm>
          <a:off x="6102350" y="2063750"/>
          <a:ext cx="2643188" cy="2244725"/>
        </p:xfrm>
        <a:graphic>
          <a:graphicData uri="http://schemas.openxmlformats.org/presentationml/2006/ole">
            <mc:AlternateContent xmlns:mc="http://schemas.openxmlformats.org/markup-compatibility/2006">
              <mc:Choice xmlns:v="urn:schemas-microsoft-com:vml" Requires="v">
                <p:oleObj spid="_x0000_s9225" name="Equation" r:id="rId3" imgW="1447800" imgH="1231900" progId="Equation.DSMT4">
                  <p:embed/>
                </p:oleObj>
              </mc:Choice>
              <mc:Fallback>
                <p:oleObj name="Equation" r:id="rId3" imgW="1447800" imgH="1231900" progId="Equation.DSMT4">
                  <p:embed/>
                  <p:pic>
                    <p:nvPicPr>
                      <p:cNvPr id="57" name="Object 4"/>
                      <p:cNvPicPr>
                        <a:picLocks noChangeAspect="1" noChangeArrowheads="1"/>
                      </p:cNvPicPr>
                      <p:nvPr/>
                    </p:nvPicPr>
                    <p:blipFill>
                      <a:blip r:embed="rId4"/>
                      <a:srcRect/>
                      <a:stretch>
                        <a:fillRect/>
                      </a:stretch>
                    </p:blipFill>
                    <p:spPr bwMode="auto">
                      <a:xfrm>
                        <a:off x="6102350" y="2063750"/>
                        <a:ext cx="2643188" cy="2244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8" name="TextBox 57"/>
          <p:cNvSpPr txBox="1"/>
          <p:nvPr/>
        </p:nvSpPr>
        <p:spPr>
          <a:xfrm>
            <a:off x="935355" y="4539960"/>
            <a:ext cx="4474845" cy="400110"/>
          </a:xfrm>
          <a:prstGeom prst="rect">
            <a:avLst/>
          </a:prstGeom>
          <a:noFill/>
        </p:spPr>
        <p:txBody>
          <a:bodyPr wrap="square" rtlCol="0">
            <a:spAutoFit/>
          </a:bodyPr>
          <a:lstStyle/>
          <a:p>
            <a:r>
              <a:rPr lang="en-US" sz="2000" dirty="0">
                <a:solidFill>
                  <a:srgbClr val="FF0000"/>
                </a:solidFill>
                <a:latin typeface="Apple Chancery"/>
                <a:cs typeface="Apple Chancery"/>
              </a:rPr>
              <a:t>Again, kinematics</a:t>
            </a:r>
            <a:r>
              <a:rPr lang="en-US" sz="2000" dirty="0">
                <a:solidFill>
                  <a:srgbClr val="000000"/>
                </a:solidFill>
                <a:latin typeface="Times New Roman"/>
                <a:cs typeface="Times New Roman"/>
              </a:rPr>
              <a:t>.         </a:t>
            </a:r>
            <a:endParaRPr lang="en-US" sz="2400" dirty="0">
              <a:latin typeface="Apple Chancery"/>
              <a:cs typeface="Apple Chancery"/>
            </a:endParaRPr>
          </a:p>
        </p:txBody>
      </p:sp>
      <p:grpSp>
        <p:nvGrpSpPr>
          <p:cNvPr id="45" name="Group 44"/>
          <p:cNvGrpSpPr/>
          <p:nvPr/>
        </p:nvGrpSpPr>
        <p:grpSpPr>
          <a:xfrm>
            <a:off x="6451599" y="1003849"/>
            <a:ext cx="1454026" cy="266071"/>
            <a:chOff x="6126699" y="831850"/>
            <a:chExt cx="1099601" cy="201215"/>
          </a:xfrm>
        </p:grpSpPr>
        <p:cxnSp>
          <p:nvCxnSpPr>
            <p:cNvPr id="46" name="Straight Connector 45"/>
            <p:cNvCxnSpPr/>
            <p:nvPr/>
          </p:nvCxnSpPr>
          <p:spPr>
            <a:xfrm flipH="1" flipV="1">
              <a:off x="6429933" y="955255"/>
              <a:ext cx="39909" cy="5321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6339398" y="897334"/>
              <a:ext cx="886902" cy="63856"/>
            </a:xfrm>
            <a:prstGeom prst="rect">
              <a:avLst/>
            </a:prstGeom>
            <a:solidFill>
              <a:schemeClr val="accent6">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rot="20118789">
              <a:off x="6126699" y="936521"/>
              <a:ext cx="331693" cy="96544"/>
            </a:xfrm>
            <a:prstGeom prst="rect">
              <a:avLst/>
            </a:prstGeom>
            <a:solidFill>
              <a:schemeClr val="accent6">
                <a:lumMod val="5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Freeform 51"/>
            <p:cNvSpPr/>
            <p:nvPr/>
          </p:nvSpPr>
          <p:spPr>
            <a:xfrm>
              <a:off x="6343832" y="960451"/>
              <a:ext cx="186249" cy="65756"/>
            </a:xfrm>
            <a:custGeom>
              <a:avLst/>
              <a:gdLst>
                <a:gd name="connsiteX0" fmla="*/ 0 w 133350"/>
                <a:gd name="connsiteY0" fmla="*/ 38100 h 47080"/>
                <a:gd name="connsiteX1" fmla="*/ 107950 w 133350"/>
                <a:gd name="connsiteY1" fmla="*/ 44450 h 47080"/>
                <a:gd name="connsiteX2" fmla="*/ 133350 w 133350"/>
                <a:gd name="connsiteY2" fmla="*/ 0 h 47080"/>
              </a:gdLst>
              <a:ahLst/>
              <a:cxnLst>
                <a:cxn ang="0">
                  <a:pos x="connsiteX0" y="connsiteY0"/>
                </a:cxn>
                <a:cxn ang="0">
                  <a:pos x="connsiteX1" y="connsiteY1"/>
                </a:cxn>
                <a:cxn ang="0">
                  <a:pos x="connsiteX2" y="connsiteY2"/>
                </a:cxn>
              </a:cxnLst>
              <a:rect l="l" t="t" r="r" b="b"/>
              <a:pathLst>
                <a:path w="133350" h="47080">
                  <a:moveTo>
                    <a:pt x="0" y="38100"/>
                  </a:moveTo>
                  <a:cubicBezTo>
                    <a:pt x="42862" y="44450"/>
                    <a:pt x="85725" y="50800"/>
                    <a:pt x="107950" y="44450"/>
                  </a:cubicBezTo>
                  <a:cubicBezTo>
                    <a:pt x="130175" y="38100"/>
                    <a:pt x="133350" y="0"/>
                    <a:pt x="133350" y="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3" name="Straight Connector 52"/>
            <p:cNvCxnSpPr>
              <a:stCxn id="48" idx="3"/>
            </p:cNvCxnSpPr>
            <p:nvPr/>
          </p:nvCxnSpPr>
          <p:spPr>
            <a:xfrm flipH="1" flipV="1">
              <a:off x="6339398" y="831850"/>
              <a:ext cx="103837" cy="83676"/>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6674319" y="338299"/>
            <a:ext cx="1454026" cy="266071"/>
            <a:chOff x="5658796" y="265805"/>
            <a:chExt cx="1454026" cy="266071"/>
          </a:xfrm>
        </p:grpSpPr>
        <p:grpSp>
          <p:nvGrpSpPr>
            <p:cNvPr id="14" name="Group 13"/>
            <p:cNvGrpSpPr/>
            <p:nvPr/>
          </p:nvGrpSpPr>
          <p:grpSpPr>
            <a:xfrm>
              <a:off x="5658796" y="265805"/>
              <a:ext cx="1454026" cy="266071"/>
              <a:chOff x="6126699" y="831850"/>
              <a:chExt cx="1099601" cy="201215"/>
            </a:xfrm>
          </p:grpSpPr>
          <p:cxnSp>
            <p:nvCxnSpPr>
              <p:cNvPr id="32" name="Straight Connector 31"/>
              <p:cNvCxnSpPr/>
              <p:nvPr/>
            </p:nvCxnSpPr>
            <p:spPr>
              <a:xfrm flipH="1" flipV="1">
                <a:off x="6429933" y="955255"/>
                <a:ext cx="39909" cy="5321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6339398" y="897334"/>
                <a:ext cx="886902" cy="63856"/>
              </a:xfrm>
              <a:prstGeom prst="rect">
                <a:avLst/>
              </a:prstGeom>
              <a:solidFill>
                <a:schemeClr val="accent6">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rot="20118789">
                <a:off x="6126699" y="936521"/>
                <a:ext cx="331693" cy="96544"/>
              </a:xfrm>
              <a:prstGeom prst="rect">
                <a:avLst/>
              </a:prstGeom>
              <a:solidFill>
                <a:schemeClr val="accent6">
                  <a:lumMod val="5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p:cNvSpPr/>
              <p:nvPr/>
            </p:nvSpPr>
            <p:spPr>
              <a:xfrm>
                <a:off x="6343832" y="960451"/>
                <a:ext cx="186249" cy="65756"/>
              </a:xfrm>
              <a:custGeom>
                <a:avLst/>
                <a:gdLst>
                  <a:gd name="connsiteX0" fmla="*/ 0 w 133350"/>
                  <a:gd name="connsiteY0" fmla="*/ 38100 h 47080"/>
                  <a:gd name="connsiteX1" fmla="*/ 107950 w 133350"/>
                  <a:gd name="connsiteY1" fmla="*/ 44450 h 47080"/>
                  <a:gd name="connsiteX2" fmla="*/ 133350 w 133350"/>
                  <a:gd name="connsiteY2" fmla="*/ 0 h 47080"/>
                </a:gdLst>
                <a:ahLst/>
                <a:cxnLst>
                  <a:cxn ang="0">
                    <a:pos x="connsiteX0" y="connsiteY0"/>
                  </a:cxn>
                  <a:cxn ang="0">
                    <a:pos x="connsiteX1" y="connsiteY1"/>
                  </a:cxn>
                  <a:cxn ang="0">
                    <a:pos x="connsiteX2" y="connsiteY2"/>
                  </a:cxn>
                </a:cxnLst>
                <a:rect l="l" t="t" r="r" b="b"/>
                <a:pathLst>
                  <a:path w="133350" h="47080">
                    <a:moveTo>
                      <a:pt x="0" y="38100"/>
                    </a:moveTo>
                    <a:cubicBezTo>
                      <a:pt x="42862" y="44450"/>
                      <a:pt x="85725" y="50800"/>
                      <a:pt x="107950" y="44450"/>
                    </a:cubicBezTo>
                    <a:cubicBezTo>
                      <a:pt x="130175" y="38100"/>
                      <a:pt x="133350" y="0"/>
                      <a:pt x="133350" y="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p:cNvCxnSpPr>
                <a:stCxn id="26" idx="3"/>
              </p:cNvCxnSpPr>
              <p:nvPr/>
            </p:nvCxnSpPr>
            <p:spPr>
              <a:xfrm flipH="1" flipV="1">
                <a:off x="6339398" y="831850"/>
                <a:ext cx="103837" cy="83676"/>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 name="Oval 1"/>
            <p:cNvSpPr/>
            <p:nvPr/>
          </p:nvSpPr>
          <p:spPr>
            <a:xfrm>
              <a:off x="6100122" y="366927"/>
              <a:ext cx="97479" cy="52534"/>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Oval 54"/>
          <p:cNvSpPr/>
          <p:nvPr/>
        </p:nvSpPr>
        <p:spPr>
          <a:xfrm>
            <a:off x="7940674" y="1104584"/>
            <a:ext cx="97479" cy="52534"/>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Arrow Connector 55"/>
          <p:cNvCxnSpPr/>
          <p:nvPr/>
        </p:nvCxnSpPr>
        <p:spPr>
          <a:xfrm flipH="1" flipV="1">
            <a:off x="6264274" y="1111279"/>
            <a:ext cx="314058" cy="2"/>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920133" y="112102"/>
            <a:ext cx="780040" cy="338554"/>
          </a:xfrm>
          <a:prstGeom prst="rect">
            <a:avLst/>
          </a:prstGeom>
          <a:noFill/>
        </p:spPr>
        <p:txBody>
          <a:bodyPr wrap="square" rtlCol="0">
            <a:spAutoFit/>
          </a:bodyPr>
          <a:lstStyle/>
          <a:p>
            <a:r>
              <a:rPr lang="en-US" sz="1600" dirty="0">
                <a:solidFill>
                  <a:srgbClr val="000000"/>
                </a:solidFill>
                <a:latin typeface="Times New Roman"/>
                <a:cs typeface="Times New Roman"/>
              </a:rPr>
              <a:t>before</a:t>
            </a:r>
            <a:endParaRPr lang="en-US" dirty="0">
              <a:latin typeface="Apple Chancery"/>
              <a:cs typeface="Apple Chancery"/>
            </a:endParaRPr>
          </a:p>
        </p:txBody>
      </p:sp>
      <p:sp>
        <p:nvSpPr>
          <p:cNvPr id="67" name="TextBox 66"/>
          <p:cNvSpPr txBox="1"/>
          <p:nvPr/>
        </p:nvSpPr>
        <p:spPr>
          <a:xfrm>
            <a:off x="5541116" y="609753"/>
            <a:ext cx="780040" cy="338554"/>
          </a:xfrm>
          <a:prstGeom prst="rect">
            <a:avLst/>
          </a:prstGeom>
          <a:noFill/>
        </p:spPr>
        <p:txBody>
          <a:bodyPr wrap="square" rtlCol="0">
            <a:spAutoFit/>
          </a:bodyPr>
          <a:lstStyle/>
          <a:p>
            <a:r>
              <a:rPr lang="en-US" sz="1600" dirty="0">
                <a:solidFill>
                  <a:srgbClr val="000000"/>
                </a:solidFill>
                <a:latin typeface="Times New Roman"/>
                <a:cs typeface="Times New Roman"/>
              </a:rPr>
              <a:t>after</a:t>
            </a:r>
            <a:endParaRPr lang="en-US" dirty="0">
              <a:latin typeface="Apple Chancery"/>
              <a:cs typeface="Apple Chancery"/>
            </a:endParaRPr>
          </a:p>
        </p:txBody>
      </p:sp>
      <p:graphicFrame>
        <p:nvGraphicFramePr>
          <p:cNvPr id="68" name="Object 4"/>
          <p:cNvGraphicFramePr>
            <a:graphicFrameLocks noChangeAspect="1"/>
          </p:cNvGraphicFramePr>
          <p:nvPr/>
        </p:nvGraphicFramePr>
        <p:xfrm>
          <a:off x="5924280" y="1003849"/>
          <a:ext cx="463550" cy="415925"/>
        </p:xfrm>
        <a:graphic>
          <a:graphicData uri="http://schemas.openxmlformats.org/presentationml/2006/ole">
            <mc:AlternateContent xmlns:mc="http://schemas.openxmlformats.org/markup-compatibility/2006">
              <mc:Choice xmlns:v="urn:schemas-microsoft-com:vml" Requires="v">
                <p:oleObj spid="_x0000_s9226" name="Equation" r:id="rId5" imgW="254000" imgH="228600" progId="Equation.DSMT4">
                  <p:embed/>
                </p:oleObj>
              </mc:Choice>
              <mc:Fallback>
                <p:oleObj name="Equation" r:id="rId5" imgW="254000" imgH="228600" progId="Equation.DSMT4">
                  <p:embed/>
                  <p:pic>
                    <p:nvPicPr>
                      <p:cNvPr id="68" name="Object 4"/>
                      <p:cNvPicPr>
                        <a:picLocks noChangeAspect="1" noChangeArrowheads="1"/>
                      </p:cNvPicPr>
                      <p:nvPr/>
                    </p:nvPicPr>
                    <p:blipFill>
                      <a:blip r:embed="rId6"/>
                      <a:srcRect/>
                      <a:stretch>
                        <a:fillRect/>
                      </a:stretch>
                    </p:blipFill>
                    <p:spPr bwMode="auto">
                      <a:xfrm>
                        <a:off x="5924280" y="1003849"/>
                        <a:ext cx="463550" cy="415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9" name="Object 4"/>
          <p:cNvGraphicFramePr>
            <a:graphicFrameLocks noChangeAspect="1"/>
          </p:cNvGraphicFramePr>
          <p:nvPr/>
        </p:nvGraphicFramePr>
        <p:xfrm>
          <a:off x="8142288" y="1104900"/>
          <a:ext cx="603250" cy="369888"/>
        </p:xfrm>
        <a:graphic>
          <a:graphicData uri="http://schemas.openxmlformats.org/presentationml/2006/ole">
            <mc:AlternateContent xmlns:mc="http://schemas.openxmlformats.org/markup-compatibility/2006">
              <mc:Choice xmlns:v="urn:schemas-microsoft-com:vml" Requires="v">
                <p:oleObj spid="_x0000_s9227" name="Equation" r:id="rId7" imgW="330200" imgH="203200" progId="Equation.DSMT4">
                  <p:embed/>
                </p:oleObj>
              </mc:Choice>
              <mc:Fallback>
                <p:oleObj name="Equation" r:id="rId7" imgW="330200" imgH="203200" progId="Equation.DSMT4">
                  <p:embed/>
                  <p:pic>
                    <p:nvPicPr>
                      <p:cNvPr id="69" name="Object 4"/>
                      <p:cNvPicPr>
                        <a:picLocks noChangeAspect="1" noChangeArrowheads="1"/>
                      </p:cNvPicPr>
                      <p:nvPr/>
                    </p:nvPicPr>
                    <p:blipFill>
                      <a:blip r:embed="rId8"/>
                      <a:srcRect/>
                      <a:stretch>
                        <a:fillRect/>
                      </a:stretch>
                    </p:blipFill>
                    <p:spPr bwMode="auto">
                      <a:xfrm>
                        <a:off x="8142288" y="1104900"/>
                        <a:ext cx="603250" cy="369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0" name="Freeform 19"/>
          <p:cNvSpPr/>
          <p:nvPr/>
        </p:nvSpPr>
        <p:spPr>
          <a:xfrm>
            <a:off x="5219700" y="76200"/>
            <a:ext cx="3898900" cy="1663700"/>
          </a:xfrm>
          <a:custGeom>
            <a:avLst/>
            <a:gdLst>
              <a:gd name="connsiteX0" fmla="*/ 0 w 3898900"/>
              <a:gd name="connsiteY0" fmla="*/ 0 h 1663700"/>
              <a:gd name="connsiteX1" fmla="*/ 12700 w 3898900"/>
              <a:gd name="connsiteY1" fmla="*/ 152400 h 1663700"/>
              <a:gd name="connsiteX2" fmla="*/ 25400 w 3898900"/>
              <a:gd name="connsiteY2" fmla="*/ 190500 h 1663700"/>
              <a:gd name="connsiteX3" fmla="*/ 38100 w 3898900"/>
              <a:gd name="connsiteY3" fmla="*/ 355600 h 1663700"/>
              <a:gd name="connsiteX4" fmla="*/ 50800 w 3898900"/>
              <a:gd name="connsiteY4" fmla="*/ 495300 h 1663700"/>
              <a:gd name="connsiteX5" fmla="*/ 76200 w 3898900"/>
              <a:gd name="connsiteY5" fmla="*/ 673100 h 1663700"/>
              <a:gd name="connsiteX6" fmla="*/ 88900 w 3898900"/>
              <a:gd name="connsiteY6" fmla="*/ 762000 h 1663700"/>
              <a:gd name="connsiteX7" fmla="*/ 127000 w 3898900"/>
              <a:gd name="connsiteY7" fmla="*/ 800100 h 1663700"/>
              <a:gd name="connsiteX8" fmla="*/ 139700 w 3898900"/>
              <a:gd name="connsiteY8" fmla="*/ 838200 h 1663700"/>
              <a:gd name="connsiteX9" fmla="*/ 279400 w 3898900"/>
              <a:gd name="connsiteY9" fmla="*/ 1003300 h 1663700"/>
              <a:gd name="connsiteX10" fmla="*/ 330200 w 3898900"/>
              <a:gd name="connsiteY10" fmla="*/ 1079500 h 1663700"/>
              <a:gd name="connsiteX11" fmla="*/ 406400 w 3898900"/>
              <a:gd name="connsiteY11" fmla="*/ 1155700 h 1663700"/>
              <a:gd name="connsiteX12" fmla="*/ 431800 w 3898900"/>
              <a:gd name="connsiteY12" fmla="*/ 1193800 h 1663700"/>
              <a:gd name="connsiteX13" fmla="*/ 444500 w 3898900"/>
              <a:gd name="connsiteY13" fmla="*/ 1231900 h 1663700"/>
              <a:gd name="connsiteX14" fmla="*/ 482600 w 3898900"/>
              <a:gd name="connsiteY14" fmla="*/ 1270000 h 1663700"/>
              <a:gd name="connsiteX15" fmla="*/ 533400 w 3898900"/>
              <a:gd name="connsiteY15" fmla="*/ 1346200 h 1663700"/>
              <a:gd name="connsiteX16" fmla="*/ 609600 w 3898900"/>
              <a:gd name="connsiteY16" fmla="*/ 1371600 h 1663700"/>
              <a:gd name="connsiteX17" fmla="*/ 647700 w 3898900"/>
              <a:gd name="connsiteY17" fmla="*/ 1384300 h 1663700"/>
              <a:gd name="connsiteX18" fmla="*/ 685800 w 3898900"/>
              <a:gd name="connsiteY18" fmla="*/ 1409700 h 1663700"/>
              <a:gd name="connsiteX19" fmla="*/ 800100 w 3898900"/>
              <a:gd name="connsiteY19" fmla="*/ 1435100 h 1663700"/>
              <a:gd name="connsiteX20" fmla="*/ 1016000 w 3898900"/>
              <a:gd name="connsiteY20" fmla="*/ 1473200 h 1663700"/>
              <a:gd name="connsiteX21" fmla="*/ 1498600 w 3898900"/>
              <a:gd name="connsiteY21" fmla="*/ 1485900 h 1663700"/>
              <a:gd name="connsiteX22" fmla="*/ 1638300 w 3898900"/>
              <a:gd name="connsiteY22" fmla="*/ 1498600 h 1663700"/>
              <a:gd name="connsiteX23" fmla="*/ 1714500 w 3898900"/>
              <a:gd name="connsiteY23" fmla="*/ 1511300 h 1663700"/>
              <a:gd name="connsiteX24" fmla="*/ 1866900 w 3898900"/>
              <a:gd name="connsiteY24" fmla="*/ 1524000 h 1663700"/>
              <a:gd name="connsiteX25" fmla="*/ 1930400 w 3898900"/>
              <a:gd name="connsiteY25" fmla="*/ 1536700 h 1663700"/>
              <a:gd name="connsiteX26" fmla="*/ 1968500 w 3898900"/>
              <a:gd name="connsiteY26" fmla="*/ 1549400 h 1663700"/>
              <a:gd name="connsiteX27" fmla="*/ 2260600 w 3898900"/>
              <a:gd name="connsiteY27" fmla="*/ 1562100 h 1663700"/>
              <a:gd name="connsiteX28" fmla="*/ 2463800 w 3898900"/>
              <a:gd name="connsiteY28" fmla="*/ 1574800 h 1663700"/>
              <a:gd name="connsiteX29" fmla="*/ 2590800 w 3898900"/>
              <a:gd name="connsiteY29" fmla="*/ 1587500 h 1663700"/>
              <a:gd name="connsiteX30" fmla="*/ 2667000 w 3898900"/>
              <a:gd name="connsiteY30" fmla="*/ 1600200 h 1663700"/>
              <a:gd name="connsiteX31" fmla="*/ 3708400 w 3898900"/>
              <a:gd name="connsiteY31" fmla="*/ 1612900 h 1663700"/>
              <a:gd name="connsiteX32" fmla="*/ 3784600 w 3898900"/>
              <a:gd name="connsiteY32" fmla="*/ 1638300 h 1663700"/>
              <a:gd name="connsiteX33" fmla="*/ 3822700 w 3898900"/>
              <a:gd name="connsiteY33" fmla="*/ 1651000 h 1663700"/>
              <a:gd name="connsiteX34" fmla="*/ 3898900 w 3898900"/>
              <a:gd name="connsiteY34" fmla="*/ 1663700 h 1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98900" h="1663700">
                <a:moveTo>
                  <a:pt x="0" y="0"/>
                </a:moveTo>
                <a:cubicBezTo>
                  <a:pt x="4233" y="50800"/>
                  <a:pt x="5963" y="101871"/>
                  <a:pt x="12700" y="152400"/>
                </a:cubicBezTo>
                <a:cubicBezTo>
                  <a:pt x="14469" y="165670"/>
                  <a:pt x="23740" y="177216"/>
                  <a:pt x="25400" y="190500"/>
                </a:cubicBezTo>
                <a:cubicBezTo>
                  <a:pt x="32246" y="245270"/>
                  <a:pt x="33516" y="300595"/>
                  <a:pt x="38100" y="355600"/>
                </a:cubicBezTo>
                <a:cubicBezTo>
                  <a:pt x="41983" y="402197"/>
                  <a:pt x="46147" y="448773"/>
                  <a:pt x="50800" y="495300"/>
                </a:cubicBezTo>
                <a:cubicBezTo>
                  <a:pt x="71089" y="698191"/>
                  <a:pt x="53051" y="534205"/>
                  <a:pt x="76200" y="673100"/>
                </a:cubicBezTo>
                <a:cubicBezTo>
                  <a:pt x="81121" y="702627"/>
                  <a:pt x="77783" y="734207"/>
                  <a:pt x="88900" y="762000"/>
                </a:cubicBezTo>
                <a:cubicBezTo>
                  <a:pt x="95570" y="778676"/>
                  <a:pt x="114300" y="787400"/>
                  <a:pt x="127000" y="800100"/>
                </a:cubicBezTo>
                <a:cubicBezTo>
                  <a:pt x="131233" y="812800"/>
                  <a:pt x="132513" y="826906"/>
                  <a:pt x="139700" y="838200"/>
                </a:cubicBezTo>
                <a:cubicBezTo>
                  <a:pt x="253747" y="1017416"/>
                  <a:pt x="171904" y="871916"/>
                  <a:pt x="279400" y="1003300"/>
                </a:cubicBezTo>
                <a:cubicBezTo>
                  <a:pt x="298731" y="1026927"/>
                  <a:pt x="308614" y="1057914"/>
                  <a:pt x="330200" y="1079500"/>
                </a:cubicBezTo>
                <a:cubicBezTo>
                  <a:pt x="355600" y="1104900"/>
                  <a:pt x="386475" y="1125812"/>
                  <a:pt x="406400" y="1155700"/>
                </a:cubicBezTo>
                <a:cubicBezTo>
                  <a:pt x="414867" y="1168400"/>
                  <a:pt x="424974" y="1180148"/>
                  <a:pt x="431800" y="1193800"/>
                </a:cubicBezTo>
                <a:cubicBezTo>
                  <a:pt x="437787" y="1205774"/>
                  <a:pt x="437074" y="1220761"/>
                  <a:pt x="444500" y="1231900"/>
                </a:cubicBezTo>
                <a:cubicBezTo>
                  <a:pt x="454463" y="1246844"/>
                  <a:pt x="469900" y="1257300"/>
                  <a:pt x="482600" y="1270000"/>
                </a:cubicBezTo>
                <a:cubicBezTo>
                  <a:pt x="494534" y="1305801"/>
                  <a:pt x="494482" y="1324579"/>
                  <a:pt x="533400" y="1346200"/>
                </a:cubicBezTo>
                <a:cubicBezTo>
                  <a:pt x="556805" y="1359203"/>
                  <a:pt x="584200" y="1363133"/>
                  <a:pt x="609600" y="1371600"/>
                </a:cubicBezTo>
                <a:cubicBezTo>
                  <a:pt x="622300" y="1375833"/>
                  <a:pt x="636561" y="1376874"/>
                  <a:pt x="647700" y="1384300"/>
                </a:cubicBezTo>
                <a:cubicBezTo>
                  <a:pt x="660400" y="1392767"/>
                  <a:pt x="671771" y="1403687"/>
                  <a:pt x="685800" y="1409700"/>
                </a:cubicBezTo>
                <a:cubicBezTo>
                  <a:pt x="705758" y="1418253"/>
                  <a:pt x="783525" y="1430579"/>
                  <a:pt x="800100" y="1435100"/>
                </a:cubicBezTo>
                <a:cubicBezTo>
                  <a:pt x="931589" y="1470961"/>
                  <a:pt x="830548" y="1465631"/>
                  <a:pt x="1016000" y="1473200"/>
                </a:cubicBezTo>
                <a:cubicBezTo>
                  <a:pt x="1176788" y="1479763"/>
                  <a:pt x="1337733" y="1481667"/>
                  <a:pt x="1498600" y="1485900"/>
                </a:cubicBezTo>
                <a:cubicBezTo>
                  <a:pt x="1545167" y="1490133"/>
                  <a:pt x="1591862" y="1493137"/>
                  <a:pt x="1638300" y="1498600"/>
                </a:cubicBezTo>
                <a:cubicBezTo>
                  <a:pt x="1663874" y="1501609"/>
                  <a:pt x="1688907" y="1508456"/>
                  <a:pt x="1714500" y="1511300"/>
                </a:cubicBezTo>
                <a:cubicBezTo>
                  <a:pt x="1765164" y="1516929"/>
                  <a:pt x="1816100" y="1519767"/>
                  <a:pt x="1866900" y="1524000"/>
                </a:cubicBezTo>
                <a:cubicBezTo>
                  <a:pt x="1888067" y="1528233"/>
                  <a:pt x="1909459" y="1531465"/>
                  <a:pt x="1930400" y="1536700"/>
                </a:cubicBezTo>
                <a:cubicBezTo>
                  <a:pt x="1943387" y="1539947"/>
                  <a:pt x="1955152" y="1548373"/>
                  <a:pt x="1968500" y="1549400"/>
                </a:cubicBezTo>
                <a:cubicBezTo>
                  <a:pt x="2065672" y="1556875"/>
                  <a:pt x="2163269" y="1557109"/>
                  <a:pt x="2260600" y="1562100"/>
                </a:cubicBezTo>
                <a:cubicBezTo>
                  <a:pt x="2328376" y="1565576"/>
                  <a:pt x="2396134" y="1569595"/>
                  <a:pt x="2463800" y="1574800"/>
                </a:cubicBezTo>
                <a:cubicBezTo>
                  <a:pt x="2506219" y="1578063"/>
                  <a:pt x="2548584" y="1582223"/>
                  <a:pt x="2590800" y="1587500"/>
                </a:cubicBezTo>
                <a:cubicBezTo>
                  <a:pt x="2616352" y="1590694"/>
                  <a:pt x="2641256" y="1599615"/>
                  <a:pt x="2667000" y="1600200"/>
                </a:cubicBezTo>
                <a:cubicBezTo>
                  <a:pt x="3014070" y="1608088"/>
                  <a:pt x="3361267" y="1608667"/>
                  <a:pt x="3708400" y="1612900"/>
                </a:cubicBezTo>
                <a:lnTo>
                  <a:pt x="3784600" y="1638300"/>
                </a:lnTo>
                <a:cubicBezTo>
                  <a:pt x="3797300" y="1642533"/>
                  <a:pt x="3809495" y="1648799"/>
                  <a:pt x="3822700" y="1651000"/>
                </a:cubicBezTo>
                <a:lnTo>
                  <a:pt x="3898900" y="1663700"/>
                </a:lnTo>
              </a:path>
            </a:pathLst>
          </a:custGeom>
          <a:ln w="9525"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410200" y="419100"/>
            <a:ext cx="3657600" cy="482600"/>
          </a:xfrm>
          <a:custGeom>
            <a:avLst/>
            <a:gdLst>
              <a:gd name="connsiteX0" fmla="*/ 0 w 3657600"/>
              <a:gd name="connsiteY0" fmla="*/ 0 h 482600"/>
              <a:gd name="connsiteX1" fmla="*/ 139700 w 3657600"/>
              <a:gd name="connsiteY1" fmla="*/ 12700 h 482600"/>
              <a:gd name="connsiteX2" fmla="*/ 177800 w 3657600"/>
              <a:gd name="connsiteY2" fmla="*/ 25400 h 482600"/>
              <a:gd name="connsiteX3" fmla="*/ 241300 w 3657600"/>
              <a:gd name="connsiteY3" fmla="*/ 38100 h 482600"/>
              <a:gd name="connsiteX4" fmla="*/ 393700 w 3657600"/>
              <a:gd name="connsiteY4" fmla="*/ 50800 h 482600"/>
              <a:gd name="connsiteX5" fmla="*/ 508000 w 3657600"/>
              <a:gd name="connsiteY5" fmla="*/ 101600 h 482600"/>
              <a:gd name="connsiteX6" fmla="*/ 546100 w 3657600"/>
              <a:gd name="connsiteY6" fmla="*/ 114300 h 482600"/>
              <a:gd name="connsiteX7" fmla="*/ 584200 w 3657600"/>
              <a:gd name="connsiteY7" fmla="*/ 139700 h 482600"/>
              <a:gd name="connsiteX8" fmla="*/ 673100 w 3657600"/>
              <a:gd name="connsiteY8" fmla="*/ 165100 h 482600"/>
              <a:gd name="connsiteX9" fmla="*/ 711200 w 3657600"/>
              <a:gd name="connsiteY9" fmla="*/ 190500 h 482600"/>
              <a:gd name="connsiteX10" fmla="*/ 749300 w 3657600"/>
              <a:gd name="connsiteY10" fmla="*/ 203200 h 482600"/>
              <a:gd name="connsiteX11" fmla="*/ 787400 w 3657600"/>
              <a:gd name="connsiteY11" fmla="*/ 228600 h 482600"/>
              <a:gd name="connsiteX12" fmla="*/ 876300 w 3657600"/>
              <a:gd name="connsiteY12" fmla="*/ 254000 h 482600"/>
              <a:gd name="connsiteX13" fmla="*/ 965200 w 3657600"/>
              <a:gd name="connsiteY13" fmla="*/ 279400 h 482600"/>
              <a:gd name="connsiteX14" fmla="*/ 1117600 w 3657600"/>
              <a:gd name="connsiteY14" fmla="*/ 304800 h 482600"/>
              <a:gd name="connsiteX15" fmla="*/ 1193800 w 3657600"/>
              <a:gd name="connsiteY15" fmla="*/ 330200 h 482600"/>
              <a:gd name="connsiteX16" fmla="*/ 1244600 w 3657600"/>
              <a:gd name="connsiteY16" fmla="*/ 342900 h 482600"/>
              <a:gd name="connsiteX17" fmla="*/ 1320800 w 3657600"/>
              <a:gd name="connsiteY17" fmla="*/ 368300 h 482600"/>
              <a:gd name="connsiteX18" fmla="*/ 1397000 w 3657600"/>
              <a:gd name="connsiteY18" fmla="*/ 406400 h 482600"/>
              <a:gd name="connsiteX19" fmla="*/ 1447800 w 3657600"/>
              <a:gd name="connsiteY19" fmla="*/ 431800 h 482600"/>
              <a:gd name="connsiteX20" fmla="*/ 1498600 w 3657600"/>
              <a:gd name="connsiteY20" fmla="*/ 444500 h 482600"/>
              <a:gd name="connsiteX21" fmla="*/ 1574800 w 3657600"/>
              <a:gd name="connsiteY21" fmla="*/ 469900 h 482600"/>
              <a:gd name="connsiteX22" fmla="*/ 1714500 w 3657600"/>
              <a:gd name="connsiteY22" fmla="*/ 482600 h 482600"/>
              <a:gd name="connsiteX23" fmla="*/ 2324100 w 3657600"/>
              <a:gd name="connsiteY23" fmla="*/ 469900 h 482600"/>
              <a:gd name="connsiteX24" fmla="*/ 2463800 w 3657600"/>
              <a:gd name="connsiteY24" fmla="*/ 457200 h 482600"/>
              <a:gd name="connsiteX25" fmla="*/ 2540000 w 3657600"/>
              <a:gd name="connsiteY25" fmla="*/ 431800 h 482600"/>
              <a:gd name="connsiteX26" fmla="*/ 2882900 w 3657600"/>
              <a:gd name="connsiteY26" fmla="*/ 381000 h 482600"/>
              <a:gd name="connsiteX27" fmla="*/ 3657600 w 3657600"/>
              <a:gd name="connsiteY27" fmla="*/ 3810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7600" h="482600">
                <a:moveTo>
                  <a:pt x="0" y="0"/>
                </a:moveTo>
                <a:cubicBezTo>
                  <a:pt x="46567" y="4233"/>
                  <a:pt x="93411" y="6087"/>
                  <a:pt x="139700" y="12700"/>
                </a:cubicBezTo>
                <a:cubicBezTo>
                  <a:pt x="152952" y="14593"/>
                  <a:pt x="164813" y="22153"/>
                  <a:pt x="177800" y="25400"/>
                </a:cubicBezTo>
                <a:cubicBezTo>
                  <a:pt x="198741" y="30635"/>
                  <a:pt x="219862" y="35578"/>
                  <a:pt x="241300" y="38100"/>
                </a:cubicBezTo>
                <a:cubicBezTo>
                  <a:pt x="291927" y="44056"/>
                  <a:pt x="342900" y="46567"/>
                  <a:pt x="393700" y="50800"/>
                </a:cubicBezTo>
                <a:cubicBezTo>
                  <a:pt x="590289" y="116330"/>
                  <a:pt x="387245" y="41223"/>
                  <a:pt x="508000" y="101600"/>
                </a:cubicBezTo>
                <a:cubicBezTo>
                  <a:pt x="519974" y="107587"/>
                  <a:pt x="534126" y="108313"/>
                  <a:pt x="546100" y="114300"/>
                </a:cubicBezTo>
                <a:cubicBezTo>
                  <a:pt x="559752" y="121126"/>
                  <a:pt x="570171" y="133687"/>
                  <a:pt x="584200" y="139700"/>
                </a:cubicBezTo>
                <a:cubicBezTo>
                  <a:pt x="641167" y="164115"/>
                  <a:pt x="623672" y="140386"/>
                  <a:pt x="673100" y="165100"/>
                </a:cubicBezTo>
                <a:cubicBezTo>
                  <a:pt x="686752" y="171926"/>
                  <a:pt x="697548" y="183674"/>
                  <a:pt x="711200" y="190500"/>
                </a:cubicBezTo>
                <a:cubicBezTo>
                  <a:pt x="723174" y="196487"/>
                  <a:pt x="737326" y="197213"/>
                  <a:pt x="749300" y="203200"/>
                </a:cubicBezTo>
                <a:cubicBezTo>
                  <a:pt x="762952" y="210026"/>
                  <a:pt x="773748" y="221774"/>
                  <a:pt x="787400" y="228600"/>
                </a:cubicBezTo>
                <a:cubicBezTo>
                  <a:pt x="807700" y="238750"/>
                  <a:pt x="857311" y="248575"/>
                  <a:pt x="876300" y="254000"/>
                </a:cubicBezTo>
                <a:cubicBezTo>
                  <a:pt x="950549" y="275214"/>
                  <a:pt x="875870" y="259549"/>
                  <a:pt x="965200" y="279400"/>
                </a:cubicBezTo>
                <a:cubicBezTo>
                  <a:pt x="1032054" y="294256"/>
                  <a:pt x="1043385" y="294198"/>
                  <a:pt x="1117600" y="304800"/>
                </a:cubicBezTo>
                <a:cubicBezTo>
                  <a:pt x="1143000" y="313267"/>
                  <a:pt x="1167825" y="323706"/>
                  <a:pt x="1193800" y="330200"/>
                </a:cubicBezTo>
                <a:cubicBezTo>
                  <a:pt x="1210733" y="334433"/>
                  <a:pt x="1227882" y="337884"/>
                  <a:pt x="1244600" y="342900"/>
                </a:cubicBezTo>
                <a:cubicBezTo>
                  <a:pt x="1270245" y="350593"/>
                  <a:pt x="1298523" y="353448"/>
                  <a:pt x="1320800" y="368300"/>
                </a:cubicBezTo>
                <a:cubicBezTo>
                  <a:pt x="1394019" y="417113"/>
                  <a:pt x="1323388" y="374852"/>
                  <a:pt x="1397000" y="406400"/>
                </a:cubicBezTo>
                <a:cubicBezTo>
                  <a:pt x="1414401" y="413858"/>
                  <a:pt x="1430073" y="425153"/>
                  <a:pt x="1447800" y="431800"/>
                </a:cubicBezTo>
                <a:cubicBezTo>
                  <a:pt x="1464143" y="437929"/>
                  <a:pt x="1481882" y="439484"/>
                  <a:pt x="1498600" y="444500"/>
                </a:cubicBezTo>
                <a:cubicBezTo>
                  <a:pt x="1524245" y="452193"/>
                  <a:pt x="1548136" y="467476"/>
                  <a:pt x="1574800" y="469900"/>
                </a:cubicBezTo>
                <a:lnTo>
                  <a:pt x="1714500" y="482600"/>
                </a:lnTo>
                <a:lnTo>
                  <a:pt x="2324100" y="469900"/>
                </a:lnTo>
                <a:cubicBezTo>
                  <a:pt x="2370832" y="468316"/>
                  <a:pt x="2417753" y="465326"/>
                  <a:pt x="2463800" y="457200"/>
                </a:cubicBezTo>
                <a:cubicBezTo>
                  <a:pt x="2490167" y="452547"/>
                  <a:pt x="2513746" y="437051"/>
                  <a:pt x="2540000" y="431800"/>
                </a:cubicBezTo>
                <a:cubicBezTo>
                  <a:pt x="2652787" y="409243"/>
                  <a:pt x="2767222" y="382607"/>
                  <a:pt x="2882900" y="381000"/>
                </a:cubicBezTo>
                <a:cubicBezTo>
                  <a:pt x="3141108" y="377414"/>
                  <a:pt x="3399367" y="381000"/>
                  <a:pt x="3657600" y="381000"/>
                </a:cubicBezTo>
              </a:path>
            </a:pathLst>
          </a:custGeom>
          <a:ln w="9525"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935355" y="1867670"/>
            <a:ext cx="5184457" cy="707886"/>
          </a:xfrm>
          <a:prstGeom prst="rect">
            <a:avLst/>
          </a:prstGeom>
          <a:noFill/>
        </p:spPr>
        <p:txBody>
          <a:bodyPr wrap="square" rtlCol="0">
            <a:spAutoFit/>
          </a:bodyPr>
          <a:lstStyle/>
          <a:p>
            <a:r>
              <a:rPr lang="en-US" sz="2000" dirty="0">
                <a:solidFill>
                  <a:srgbClr val="FF0000"/>
                </a:solidFill>
                <a:latin typeface="Apple Chancery"/>
                <a:cs typeface="Apple Chancery"/>
              </a:rPr>
              <a:t>This is a </a:t>
            </a:r>
            <a:r>
              <a:rPr lang="en-US" sz="2000" dirty="0">
                <a:solidFill>
                  <a:srgbClr val="000000"/>
                </a:solidFill>
                <a:latin typeface="Times New Roman"/>
                <a:cs typeface="Times New Roman"/>
              </a:rPr>
              <a:t>kinematics problem—irritating, but something you need to </a:t>
            </a:r>
            <a:r>
              <a:rPr lang="en-US" sz="2000" i="1" dirty="0">
                <a:solidFill>
                  <a:srgbClr val="000000"/>
                </a:solidFill>
                <a:latin typeface="Times New Roman"/>
                <a:cs typeface="Times New Roman"/>
              </a:rPr>
              <a:t>not </a:t>
            </a:r>
            <a:r>
              <a:rPr lang="en-US" sz="2000" dirty="0">
                <a:solidFill>
                  <a:srgbClr val="000000"/>
                </a:solidFill>
                <a:latin typeface="Times New Roman"/>
                <a:cs typeface="Times New Roman"/>
              </a:rPr>
              <a:t>forget how to do . . . </a:t>
            </a:r>
            <a:endParaRPr lang="en-US" sz="2400" dirty="0">
              <a:latin typeface="Apple Chancery"/>
              <a:cs typeface="Apple Chancery"/>
            </a:endParaRPr>
          </a:p>
        </p:txBody>
      </p:sp>
      <p:graphicFrame>
        <p:nvGraphicFramePr>
          <p:cNvPr id="39" name="Object 4"/>
          <p:cNvGraphicFramePr>
            <a:graphicFrameLocks noChangeAspect="1"/>
          </p:cNvGraphicFramePr>
          <p:nvPr/>
        </p:nvGraphicFramePr>
        <p:xfrm>
          <a:off x="3486150" y="4786313"/>
          <a:ext cx="1924050" cy="1689100"/>
        </p:xfrm>
        <a:graphic>
          <a:graphicData uri="http://schemas.openxmlformats.org/presentationml/2006/ole">
            <mc:AlternateContent xmlns:mc="http://schemas.openxmlformats.org/markup-compatibility/2006">
              <mc:Choice xmlns:v="urn:schemas-microsoft-com:vml" Requires="v">
                <p:oleObj spid="_x0000_s9228" name="Equation" r:id="rId9" imgW="1054100" imgH="927100" progId="Equation.DSMT4">
                  <p:embed/>
                </p:oleObj>
              </mc:Choice>
              <mc:Fallback>
                <p:oleObj name="Equation" r:id="rId9" imgW="1054100" imgH="927100" progId="Equation.DSMT4">
                  <p:embed/>
                  <p:pic>
                    <p:nvPicPr>
                      <p:cNvPr id="39" name="Object 4"/>
                      <p:cNvPicPr>
                        <a:picLocks noChangeAspect="1" noChangeArrowheads="1"/>
                      </p:cNvPicPr>
                      <p:nvPr/>
                    </p:nvPicPr>
                    <p:blipFill>
                      <a:blip r:embed="rId10"/>
                      <a:srcRect/>
                      <a:stretch>
                        <a:fillRect/>
                      </a:stretch>
                    </p:blipFill>
                    <p:spPr bwMode="auto">
                      <a:xfrm>
                        <a:off x="3486150" y="4786313"/>
                        <a:ext cx="1924050" cy="1689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49748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dissolv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dissolve">
                                      <p:cBhvr>
                                        <p:cTn id="22" dur="500"/>
                                        <p:tgtEl>
                                          <p:spTgt spid="58"/>
                                        </p:tgtEl>
                                      </p:cBhvr>
                                    </p:animEffect>
                                  </p:childTnLst>
                                </p:cTn>
                              </p:par>
                              <p:par>
                                <p:cTn id="23" presetID="9"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8"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12.)</a:t>
            </a:r>
          </a:p>
        </p:txBody>
      </p:sp>
      <p:sp>
        <p:nvSpPr>
          <p:cNvPr id="11" name="TextBox 10"/>
          <p:cNvSpPr txBox="1"/>
          <p:nvPr/>
        </p:nvSpPr>
        <p:spPr>
          <a:xfrm>
            <a:off x="274956" y="262116"/>
            <a:ext cx="4805044" cy="1138773"/>
          </a:xfrm>
          <a:prstGeom prst="rect">
            <a:avLst/>
          </a:prstGeom>
          <a:noFill/>
        </p:spPr>
        <p:txBody>
          <a:bodyPr wrap="square" rtlCol="0">
            <a:spAutoFit/>
          </a:bodyPr>
          <a:lstStyle/>
          <a:p>
            <a:r>
              <a:rPr lang="en-US" sz="2800" dirty="0" err="1">
                <a:solidFill>
                  <a:srgbClr val="FF0000"/>
                </a:solidFill>
                <a:latin typeface="Apple Chancery"/>
                <a:cs typeface="Apple Chancery"/>
              </a:rPr>
              <a:t>Con’t</a:t>
            </a:r>
            <a:r>
              <a:rPr lang="en-US" sz="2800" dirty="0">
                <a:solidFill>
                  <a:srgbClr val="FF0000"/>
                </a:solidFill>
                <a:latin typeface="Apple Chancery"/>
                <a:cs typeface="Apple Chancery"/>
              </a:rPr>
              <a:t>: </a:t>
            </a:r>
            <a:r>
              <a:rPr lang="en-US" sz="2000" dirty="0">
                <a:solidFill>
                  <a:srgbClr val="0000FF"/>
                </a:solidFill>
                <a:latin typeface="Apple Chancery"/>
                <a:cs typeface="Apple Chancery"/>
              </a:rPr>
              <a:t>Consider</a:t>
            </a:r>
            <a:r>
              <a:rPr lang="en-US" sz="2000" dirty="0">
                <a:solidFill>
                  <a:srgbClr val="FF0000"/>
                </a:solidFill>
                <a:latin typeface="Apple Chancery"/>
                <a:cs typeface="Apple Chancery"/>
              </a:rPr>
              <a:t> </a:t>
            </a:r>
            <a:r>
              <a:rPr lang="en-US" sz="2000" dirty="0">
                <a:solidFill>
                  <a:srgbClr val="000000"/>
                </a:solidFill>
                <a:latin typeface="Times New Roman"/>
                <a:cs typeface="Times New Roman"/>
              </a:rPr>
              <a:t>shooting a </a:t>
            </a:r>
            <a:r>
              <a:rPr lang="en-US" sz="2000" dirty="0">
                <a:solidFill>
                  <a:srgbClr val="FF0000"/>
                </a:solidFill>
                <a:latin typeface="Times New Roman"/>
                <a:cs typeface="Times New Roman"/>
              </a:rPr>
              <a:t>4.25-kg </a:t>
            </a:r>
            <a:r>
              <a:rPr lang="en-US" sz="2000" dirty="0">
                <a:solidFill>
                  <a:srgbClr val="0000FF"/>
                </a:solidFill>
                <a:latin typeface="Times New Roman"/>
                <a:cs typeface="Times New Roman"/>
              </a:rPr>
              <a:t>gun</a:t>
            </a:r>
            <a:r>
              <a:rPr lang="en-US" sz="2000" dirty="0">
                <a:solidFill>
                  <a:srgbClr val="000000"/>
                </a:solidFill>
                <a:latin typeface="Times New Roman"/>
                <a:cs typeface="Times New Roman"/>
              </a:rPr>
              <a:t> with an </a:t>
            </a:r>
            <a:r>
              <a:rPr lang="en-US" sz="2000" dirty="0">
                <a:solidFill>
                  <a:srgbClr val="FF0000"/>
                </a:solidFill>
                <a:latin typeface="Times New Roman"/>
                <a:cs typeface="Times New Roman"/>
              </a:rPr>
              <a:t>80 cm </a:t>
            </a:r>
            <a:r>
              <a:rPr lang="en-US" sz="2000" dirty="0">
                <a:solidFill>
                  <a:srgbClr val="000000"/>
                </a:solidFill>
                <a:latin typeface="Times New Roman"/>
                <a:cs typeface="Times New Roman"/>
              </a:rPr>
              <a:t>long </a:t>
            </a:r>
            <a:r>
              <a:rPr lang="en-US" sz="2000" dirty="0">
                <a:solidFill>
                  <a:srgbClr val="0000FF"/>
                </a:solidFill>
                <a:latin typeface="Times New Roman"/>
                <a:cs typeface="Times New Roman"/>
              </a:rPr>
              <a:t>barrel</a:t>
            </a:r>
            <a:r>
              <a:rPr lang="en-US" sz="2000" dirty="0">
                <a:solidFill>
                  <a:srgbClr val="000000"/>
                </a:solidFill>
                <a:latin typeface="Times New Roman"/>
                <a:cs typeface="Times New Roman"/>
              </a:rPr>
              <a:t> that fires a </a:t>
            </a:r>
            <a:r>
              <a:rPr lang="en-US" sz="2000" dirty="0">
                <a:solidFill>
                  <a:srgbClr val="FF0000"/>
                </a:solidFill>
                <a:latin typeface="Times New Roman"/>
                <a:cs typeface="Times New Roman"/>
              </a:rPr>
              <a:t>50-gram </a:t>
            </a:r>
            <a:r>
              <a:rPr lang="en-US" sz="2000" dirty="0">
                <a:solidFill>
                  <a:srgbClr val="0000FF"/>
                </a:solidFill>
                <a:latin typeface="Times New Roman"/>
                <a:cs typeface="Times New Roman"/>
              </a:rPr>
              <a:t>bullet</a:t>
            </a:r>
            <a:r>
              <a:rPr lang="en-US" sz="2000" dirty="0">
                <a:solidFill>
                  <a:srgbClr val="000000"/>
                </a:solidFill>
                <a:latin typeface="Times New Roman"/>
                <a:cs typeface="Times New Roman"/>
              </a:rPr>
              <a:t> with </a:t>
            </a:r>
            <a:r>
              <a:rPr lang="en-US" sz="2000" dirty="0">
                <a:solidFill>
                  <a:srgbClr val="0000FF"/>
                </a:solidFill>
                <a:latin typeface="Times New Roman"/>
                <a:cs typeface="Times New Roman"/>
              </a:rPr>
              <a:t>velocity</a:t>
            </a:r>
            <a:r>
              <a:rPr lang="en-US" sz="2000" dirty="0">
                <a:solidFill>
                  <a:srgbClr val="000000"/>
                </a:solidFill>
                <a:latin typeface="Times New Roman"/>
                <a:cs typeface="Times New Roman"/>
              </a:rPr>
              <a:t> </a:t>
            </a:r>
            <a:r>
              <a:rPr lang="en-US" sz="2000" dirty="0">
                <a:solidFill>
                  <a:srgbClr val="FF0000"/>
                </a:solidFill>
                <a:latin typeface="Times New Roman"/>
                <a:cs typeface="Times New Roman"/>
              </a:rPr>
              <a:t>400 m/s</a:t>
            </a:r>
            <a:r>
              <a:rPr lang="en-US" sz="2000" dirty="0">
                <a:solidFill>
                  <a:srgbClr val="000000"/>
                </a:solidFill>
                <a:latin typeface="Times New Roman"/>
                <a:cs typeface="Times New Roman"/>
              </a:rPr>
              <a:t>.  </a:t>
            </a:r>
            <a:endParaRPr lang="en-US" sz="2400" dirty="0">
              <a:latin typeface="Apple Chancery"/>
              <a:cs typeface="Apple Chancery"/>
            </a:endParaRPr>
          </a:p>
        </p:txBody>
      </p:sp>
      <p:cxnSp>
        <p:nvCxnSpPr>
          <p:cNvPr id="36" name="Straight Arrow Connector 35"/>
          <p:cNvCxnSpPr/>
          <p:nvPr/>
        </p:nvCxnSpPr>
        <p:spPr>
          <a:xfrm flipV="1">
            <a:off x="8064500" y="1127196"/>
            <a:ext cx="825500" cy="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516255" y="1467560"/>
            <a:ext cx="5236845" cy="707886"/>
          </a:xfrm>
          <a:prstGeom prst="rect">
            <a:avLst/>
          </a:prstGeom>
          <a:noFill/>
        </p:spPr>
        <p:txBody>
          <a:bodyPr wrap="square" rtlCol="0">
            <a:spAutoFit/>
          </a:bodyPr>
          <a:lstStyle/>
          <a:p>
            <a:r>
              <a:rPr lang="en-US" sz="2000" dirty="0">
                <a:solidFill>
                  <a:srgbClr val="FF0000"/>
                </a:solidFill>
                <a:latin typeface="Apple Chancery"/>
                <a:cs typeface="Apple Chancery"/>
              </a:rPr>
              <a:t>Determine the </a:t>
            </a:r>
            <a:r>
              <a:rPr lang="en-US" sz="2000" dirty="0">
                <a:solidFill>
                  <a:srgbClr val="000000"/>
                </a:solidFill>
                <a:latin typeface="Times New Roman"/>
                <a:cs typeface="Times New Roman"/>
              </a:rPr>
              <a:t>force on the bullet </a:t>
            </a:r>
            <a:r>
              <a:rPr lang="en-US" sz="2000" i="1" dirty="0">
                <a:solidFill>
                  <a:srgbClr val="000000"/>
                </a:solidFill>
                <a:latin typeface="Times New Roman"/>
                <a:cs typeface="Times New Roman"/>
              </a:rPr>
              <a:t>two different ways</a:t>
            </a:r>
            <a:r>
              <a:rPr lang="en-US" sz="2000" dirty="0">
                <a:solidFill>
                  <a:srgbClr val="000000"/>
                </a:solidFill>
                <a:latin typeface="Times New Roman"/>
                <a:cs typeface="Times New Roman"/>
              </a:rPr>
              <a:t>.</a:t>
            </a:r>
            <a:endParaRPr lang="en-US" sz="2400" dirty="0">
              <a:latin typeface="Apple Chancery"/>
              <a:cs typeface="Apple Chancery"/>
            </a:endParaRPr>
          </a:p>
        </p:txBody>
      </p:sp>
      <p:graphicFrame>
        <p:nvGraphicFramePr>
          <p:cNvPr id="57" name="Object 4"/>
          <p:cNvGraphicFramePr>
            <a:graphicFrameLocks noChangeAspect="1"/>
          </p:cNvGraphicFramePr>
          <p:nvPr/>
        </p:nvGraphicFramePr>
        <p:xfrm>
          <a:off x="2193925" y="2835275"/>
          <a:ext cx="2619375" cy="995363"/>
        </p:xfrm>
        <a:graphic>
          <a:graphicData uri="http://schemas.openxmlformats.org/presentationml/2006/ole">
            <mc:AlternateContent xmlns:mc="http://schemas.openxmlformats.org/markup-compatibility/2006">
              <mc:Choice xmlns:v="urn:schemas-microsoft-com:vml" Requires="v">
                <p:oleObj spid="_x0000_s10249" name="Equation" r:id="rId3" imgW="1435100" imgH="546100" progId="Equation.DSMT4">
                  <p:embed/>
                </p:oleObj>
              </mc:Choice>
              <mc:Fallback>
                <p:oleObj name="Equation" r:id="rId3" imgW="1435100" imgH="546100" progId="Equation.DSMT4">
                  <p:embed/>
                  <p:pic>
                    <p:nvPicPr>
                      <p:cNvPr id="57" name="Object 4"/>
                      <p:cNvPicPr>
                        <a:picLocks noChangeAspect="1" noChangeArrowheads="1"/>
                      </p:cNvPicPr>
                      <p:nvPr/>
                    </p:nvPicPr>
                    <p:blipFill>
                      <a:blip r:embed="rId4"/>
                      <a:srcRect/>
                      <a:stretch>
                        <a:fillRect/>
                      </a:stretch>
                    </p:blipFill>
                    <p:spPr bwMode="auto">
                      <a:xfrm>
                        <a:off x="2193925" y="2835275"/>
                        <a:ext cx="2619375" cy="995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45" name="Group 44"/>
          <p:cNvGrpSpPr/>
          <p:nvPr/>
        </p:nvGrpSpPr>
        <p:grpSpPr>
          <a:xfrm>
            <a:off x="6451599" y="1003849"/>
            <a:ext cx="1454026" cy="266071"/>
            <a:chOff x="6126699" y="831850"/>
            <a:chExt cx="1099601" cy="201215"/>
          </a:xfrm>
        </p:grpSpPr>
        <p:cxnSp>
          <p:nvCxnSpPr>
            <p:cNvPr id="46" name="Straight Connector 45"/>
            <p:cNvCxnSpPr/>
            <p:nvPr/>
          </p:nvCxnSpPr>
          <p:spPr>
            <a:xfrm flipH="1" flipV="1">
              <a:off x="6429933" y="955255"/>
              <a:ext cx="39909" cy="5321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6339398" y="897334"/>
              <a:ext cx="886902" cy="63856"/>
            </a:xfrm>
            <a:prstGeom prst="rect">
              <a:avLst/>
            </a:prstGeom>
            <a:solidFill>
              <a:schemeClr val="accent6">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rot="20118789">
              <a:off x="6126699" y="936521"/>
              <a:ext cx="331693" cy="96544"/>
            </a:xfrm>
            <a:prstGeom prst="rect">
              <a:avLst/>
            </a:prstGeom>
            <a:solidFill>
              <a:schemeClr val="accent6">
                <a:lumMod val="5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Freeform 51"/>
            <p:cNvSpPr/>
            <p:nvPr/>
          </p:nvSpPr>
          <p:spPr>
            <a:xfrm>
              <a:off x="6343832" y="960451"/>
              <a:ext cx="186249" cy="65756"/>
            </a:xfrm>
            <a:custGeom>
              <a:avLst/>
              <a:gdLst>
                <a:gd name="connsiteX0" fmla="*/ 0 w 133350"/>
                <a:gd name="connsiteY0" fmla="*/ 38100 h 47080"/>
                <a:gd name="connsiteX1" fmla="*/ 107950 w 133350"/>
                <a:gd name="connsiteY1" fmla="*/ 44450 h 47080"/>
                <a:gd name="connsiteX2" fmla="*/ 133350 w 133350"/>
                <a:gd name="connsiteY2" fmla="*/ 0 h 47080"/>
              </a:gdLst>
              <a:ahLst/>
              <a:cxnLst>
                <a:cxn ang="0">
                  <a:pos x="connsiteX0" y="connsiteY0"/>
                </a:cxn>
                <a:cxn ang="0">
                  <a:pos x="connsiteX1" y="connsiteY1"/>
                </a:cxn>
                <a:cxn ang="0">
                  <a:pos x="connsiteX2" y="connsiteY2"/>
                </a:cxn>
              </a:cxnLst>
              <a:rect l="l" t="t" r="r" b="b"/>
              <a:pathLst>
                <a:path w="133350" h="47080">
                  <a:moveTo>
                    <a:pt x="0" y="38100"/>
                  </a:moveTo>
                  <a:cubicBezTo>
                    <a:pt x="42862" y="44450"/>
                    <a:pt x="85725" y="50800"/>
                    <a:pt x="107950" y="44450"/>
                  </a:cubicBezTo>
                  <a:cubicBezTo>
                    <a:pt x="130175" y="38100"/>
                    <a:pt x="133350" y="0"/>
                    <a:pt x="133350" y="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3" name="Straight Connector 52"/>
            <p:cNvCxnSpPr>
              <a:stCxn id="48" idx="3"/>
            </p:cNvCxnSpPr>
            <p:nvPr/>
          </p:nvCxnSpPr>
          <p:spPr>
            <a:xfrm flipH="1" flipV="1">
              <a:off x="6339398" y="831850"/>
              <a:ext cx="103837" cy="83676"/>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6674319" y="338299"/>
            <a:ext cx="1454026" cy="266071"/>
            <a:chOff x="5658796" y="265805"/>
            <a:chExt cx="1454026" cy="266071"/>
          </a:xfrm>
        </p:grpSpPr>
        <p:grpSp>
          <p:nvGrpSpPr>
            <p:cNvPr id="14" name="Group 13"/>
            <p:cNvGrpSpPr/>
            <p:nvPr/>
          </p:nvGrpSpPr>
          <p:grpSpPr>
            <a:xfrm>
              <a:off x="5658796" y="265805"/>
              <a:ext cx="1454026" cy="266071"/>
              <a:chOff x="6126699" y="831850"/>
              <a:chExt cx="1099601" cy="201215"/>
            </a:xfrm>
          </p:grpSpPr>
          <p:cxnSp>
            <p:nvCxnSpPr>
              <p:cNvPr id="32" name="Straight Connector 31"/>
              <p:cNvCxnSpPr/>
              <p:nvPr/>
            </p:nvCxnSpPr>
            <p:spPr>
              <a:xfrm flipH="1" flipV="1">
                <a:off x="6429933" y="955255"/>
                <a:ext cx="39909" cy="5321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6339398" y="897334"/>
                <a:ext cx="886902" cy="63856"/>
              </a:xfrm>
              <a:prstGeom prst="rect">
                <a:avLst/>
              </a:prstGeom>
              <a:solidFill>
                <a:schemeClr val="accent6">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rot="20118789">
                <a:off x="6126699" y="936521"/>
                <a:ext cx="331693" cy="96544"/>
              </a:xfrm>
              <a:prstGeom prst="rect">
                <a:avLst/>
              </a:prstGeom>
              <a:solidFill>
                <a:schemeClr val="accent6">
                  <a:lumMod val="5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p:cNvSpPr/>
              <p:nvPr/>
            </p:nvSpPr>
            <p:spPr>
              <a:xfrm>
                <a:off x="6343832" y="960451"/>
                <a:ext cx="186249" cy="65756"/>
              </a:xfrm>
              <a:custGeom>
                <a:avLst/>
                <a:gdLst>
                  <a:gd name="connsiteX0" fmla="*/ 0 w 133350"/>
                  <a:gd name="connsiteY0" fmla="*/ 38100 h 47080"/>
                  <a:gd name="connsiteX1" fmla="*/ 107950 w 133350"/>
                  <a:gd name="connsiteY1" fmla="*/ 44450 h 47080"/>
                  <a:gd name="connsiteX2" fmla="*/ 133350 w 133350"/>
                  <a:gd name="connsiteY2" fmla="*/ 0 h 47080"/>
                </a:gdLst>
                <a:ahLst/>
                <a:cxnLst>
                  <a:cxn ang="0">
                    <a:pos x="connsiteX0" y="connsiteY0"/>
                  </a:cxn>
                  <a:cxn ang="0">
                    <a:pos x="connsiteX1" y="connsiteY1"/>
                  </a:cxn>
                  <a:cxn ang="0">
                    <a:pos x="connsiteX2" y="connsiteY2"/>
                  </a:cxn>
                </a:cxnLst>
                <a:rect l="l" t="t" r="r" b="b"/>
                <a:pathLst>
                  <a:path w="133350" h="47080">
                    <a:moveTo>
                      <a:pt x="0" y="38100"/>
                    </a:moveTo>
                    <a:cubicBezTo>
                      <a:pt x="42862" y="44450"/>
                      <a:pt x="85725" y="50800"/>
                      <a:pt x="107950" y="44450"/>
                    </a:cubicBezTo>
                    <a:cubicBezTo>
                      <a:pt x="130175" y="38100"/>
                      <a:pt x="133350" y="0"/>
                      <a:pt x="133350" y="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p:cNvCxnSpPr>
                <a:stCxn id="26" idx="3"/>
              </p:cNvCxnSpPr>
              <p:nvPr/>
            </p:nvCxnSpPr>
            <p:spPr>
              <a:xfrm flipH="1" flipV="1">
                <a:off x="6339398" y="831850"/>
                <a:ext cx="103837" cy="83676"/>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 name="Oval 1"/>
            <p:cNvSpPr/>
            <p:nvPr/>
          </p:nvSpPr>
          <p:spPr>
            <a:xfrm>
              <a:off x="6100122" y="366927"/>
              <a:ext cx="97479" cy="52534"/>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Oval 54"/>
          <p:cNvSpPr/>
          <p:nvPr/>
        </p:nvSpPr>
        <p:spPr>
          <a:xfrm>
            <a:off x="7940674" y="1104584"/>
            <a:ext cx="97479" cy="52534"/>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Arrow Connector 55"/>
          <p:cNvCxnSpPr/>
          <p:nvPr/>
        </p:nvCxnSpPr>
        <p:spPr>
          <a:xfrm flipH="1" flipV="1">
            <a:off x="6264274" y="1111279"/>
            <a:ext cx="314058" cy="2"/>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920133" y="112102"/>
            <a:ext cx="780040" cy="338554"/>
          </a:xfrm>
          <a:prstGeom prst="rect">
            <a:avLst/>
          </a:prstGeom>
          <a:noFill/>
        </p:spPr>
        <p:txBody>
          <a:bodyPr wrap="square" rtlCol="0">
            <a:spAutoFit/>
          </a:bodyPr>
          <a:lstStyle/>
          <a:p>
            <a:r>
              <a:rPr lang="en-US" sz="1600" dirty="0">
                <a:solidFill>
                  <a:srgbClr val="000000"/>
                </a:solidFill>
                <a:latin typeface="Times New Roman"/>
                <a:cs typeface="Times New Roman"/>
              </a:rPr>
              <a:t>before</a:t>
            </a:r>
            <a:endParaRPr lang="en-US" dirty="0">
              <a:latin typeface="Apple Chancery"/>
              <a:cs typeface="Apple Chancery"/>
            </a:endParaRPr>
          </a:p>
        </p:txBody>
      </p:sp>
      <p:sp>
        <p:nvSpPr>
          <p:cNvPr id="67" name="TextBox 66"/>
          <p:cNvSpPr txBox="1"/>
          <p:nvPr/>
        </p:nvSpPr>
        <p:spPr>
          <a:xfrm>
            <a:off x="5541116" y="609753"/>
            <a:ext cx="780040" cy="338554"/>
          </a:xfrm>
          <a:prstGeom prst="rect">
            <a:avLst/>
          </a:prstGeom>
          <a:noFill/>
        </p:spPr>
        <p:txBody>
          <a:bodyPr wrap="square" rtlCol="0">
            <a:spAutoFit/>
          </a:bodyPr>
          <a:lstStyle/>
          <a:p>
            <a:r>
              <a:rPr lang="en-US" sz="1600" dirty="0">
                <a:solidFill>
                  <a:srgbClr val="000000"/>
                </a:solidFill>
                <a:latin typeface="Times New Roman"/>
                <a:cs typeface="Times New Roman"/>
              </a:rPr>
              <a:t>after</a:t>
            </a:r>
            <a:endParaRPr lang="en-US" dirty="0">
              <a:latin typeface="Apple Chancery"/>
              <a:cs typeface="Apple Chancery"/>
            </a:endParaRPr>
          </a:p>
        </p:txBody>
      </p:sp>
      <p:graphicFrame>
        <p:nvGraphicFramePr>
          <p:cNvPr id="68" name="Object 4"/>
          <p:cNvGraphicFramePr>
            <a:graphicFrameLocks noChangeAspect="1"/>
          </p:cNvGraphicFramePr>
          <p:nvPr/>
        </p:nvGraphicFramePr>
        <p:xfrm>
          <a:off x="5924280" y="1003849"/>
          <a:ext cx="463550" cy="415925"/>
        </p:xfrm>
        <a:graphic>
          <a:graphicData uri="http://schemas.openxmlformats.org/presentationml/2006/ole">
            <mc:AlternateContent xmlns:mc="http://schemas.openxmlformats.org/markup-compatibility/2006">
              <mc:Choice xmlns:v="urn:schemas-microsoft-com:vml" Requires="v">
                <p:oleObj spid="_x0000_s10250" name="Equation" r:id="rId5" imgW="254000" imgH="228600" progId="Equation.DSMT4">
                  <p:embed/>
                </p:oleObj>
              </mc:Choice>
              <mc:Fallback>
                <p:oleObj name="Equation" r:id="rId5" imgW="254000" imgH="228600" progId="Equation.DSMT4">
                  <p:embed/>
                  <p:pic>
                    <p:nvPicPr>
                      <p:cNvPr id="68" name="Object 4"/>
                      <p:cNvPicPr>
                        <a:picLocks noChangeAspect="1" noChangeArrowheads="1"/>
                      </p:cNvPicPr>
                      <p:nvPr/>
                    </p:nvPicPr>
                    <p:blipFill>
                      <a:blip r:embed="rId6"/>
                      <a:srcRect/>
                      <a:stretch>
                        <a:fillRect/>
                      </a:stretch>
                    </p:blipFill>
                    <p:spPr bwMode="auto">
                      <a:xfrm>
                        <a:off x="5924280" y="1003849"/>
                        <a:ext cx="463550" cy="415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9" name="Object 4"/>
          <p:cNvGraphicFramePr>
            <a:graphicFrameLocks noChangeAspect="1"/>
          </p:cNvGraphicFramePr>
          <p:nvPr/>
        </p:nvGraphicFramePr>
        <p:xfrm>
          <a:off x="8142288" y="1104900"/>
          <a:ext cx="603250" cy="369888"/>
        </p:xfrm>
        <a:graphic>
          <a:graphicData uri="http://schemas.openxmlformats.org/presentationml/2006/ole">
            <mc:AlternateContent xmlns:mc="http://schemas.openxmlformats.org/markup-compatibility/2006">
              <mc:Choice xmlns:v="urn:schemas-microsoft-com:vml" Requires="v">
                <p:oleObj spid="_x0000_s10251" name="Equation" r:id="rId7" imgW="330200" imgH="203200" progId="Equation.DSMT4">
                  <p:embed/>
                </p:oleObj>
              </mc:Choice>
              <mc:Fallback>
                <p:oleObj name="Equation" r:id="rId7" imgW="330200" imgH="203200" progId="Equation.DSMT4">
                  <p:embed/>
                  <p:pic>
                    <p:nvPicPr>
                      <p:cNvPr id="69" name="Object 4"/>
                      <p:cNvPicPr>
                        <a:picLocks noChangeAspect="1" noChangeArrowheads="1"/>
                      </p:cNvPicPr>
                      <p:nvPr/>
                    </p:nvPicPr>
                    <p:blipFill>
                      <a:blip r:embed="rId8"/>
                      <a:srcRect/>
                      <a:stretch>
                        <a:fillRect/>
                      </a:stretch>
                    </p:blipFill>
                    <p:spPr bwMode="auto">
                      <a:xfrm>
                        <a:off x="8142288" y="1104900"/>
                        <a:ext cx="603250" cy="369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0" name="Freeform 19"/>
          <p:cNvSpPr/>
          <p:nvPr/>
        </p:nvSpPr>
        <p:spPr>
          <a:xfrm>
            <a:off x="5219700" y="76200"/>
            <a:ext cx="3898900" cy="1663700"/>
          </a:xfrm>
          <a:custGeom>
            <a:avLst/>
            <a:gdLst>
              <a:gd name="connsiteX0" fmla="*/ 0 w 3898900"/>
              <a:gd name="connsiteY0" fmla="*/ 0 h 1663700"/>
              <a:gd name="connsiteX1" fmla="*/ 12700 w 3898900"/>
              <a:gd name="connsiteY1" fmla="*/ 152400 h 1663700"/>
              <a:gd name="connsiteX2" fmla="*/ 25400 w 3898900"/>
              <a:gd name="connsiteY2" fmla="*/ 190500 h 1663700"/>
              <a:gd name="connsiteX3" fmla="*/ 38100 w 3898900"/>
              <a:gd name="connsiteY3" fmla="*/ 355600 h 1663700"/>
              <a:gd name="connsiteX4" fmla="*/ 50800 w 3898900"/>
              <a:gd name="connsiteY4" fmla="*/ 495300 h 1663700"/>
              <a:gd name="connsiteX5" fmla="*/ 76200 w 3898900"/>
              <a:gd name="connsiteY5" fmla="*/ 673100 h 1663700"/>
              <a:gd name="connsiteX6" fmla="*/ 88900 w 3898900"/>
              <a:gd name="connsiteY6" fmla="*/ 762000 h 1663700"/>
              <a:gd name="connsiteX7" fmla="*/ 127000 w 3898900"/>
              <a:gd name="connsiteY7" fmla="*/ 800100 h 1663700"/>
              <a:gd name="connsiteX8" fmla="*/ 139700 w 3898900"/>
              <a:gd name="connsiteY8" fmla="*/ 838200 h 1663700"/>
              <a:gd name="connsiteX9" fmla="*/ 279400 w 3898900"/>
              <a:gd name="connsiteY9" fmla="*/ 1003300 h 1663700"/>
              <a:gd name="connsiteX10" fmla="*/ 330200 w 3898900"/>
              <a:gd name="connsiteY10" fmla="*/ 1079500 h 1663700"/>
              <a:gd name="connsiteX11" fmla="*/ 406400 w 3898900"/>
              <a:gd name="connsiteY11" fmla="*/ 1155700 h 1663700"/>
              <a:gd name="connsiteX12" fmla="*/ 431800 w 3898900"/>
              <a:gd name="connsiteY12" fmla="*/ 1193800 h 1663700"/>
              <a:gd name="connsiteX13" fmla="*/ 444500 w 3898900"/>
              <a:gd name="connsiteY13" fmla="*/ 1231900 h 1663700"/>
              <a:gd name="connsiteX14" fmla="*/ 482600 w 3898900"/>
              <a:gd name="connsiteY14" fmla="*/ 1270000 h 1663700"/>
              <a:gd name="connsiteX15" fmla="*/ 533400 w 3898900"/>
              <a:gd name="connsiteY15" fmla="*/ 1346200 h 1663700"/>
              <a:gd name="connsiteX16" fmla="*/ 609600 w 3898900"/>
              <a:gd name="connsiteY16" fmla="*/ 1371600 h 1663700"/>
              <a:gd name="connsiteX17" fmla="*/ 647700 w 3898900"/>
              <a:gd name="connsiteY17" fmla="*/ 1384300 h 1663700"/>
              <a:gd name="connsiteX18" fmla="*/ 685800 w 3898900"/>
              <a:gd name="connsiteY18" fmla="*/ 1409700 h 1663700"/>
              <a:gd name="connsiteX19" fmla="*/ 800100 w 3898900"/>
              <a:gd name="connsiteY19" fmla="*/ 1435100 h 1663700"/>
              <a:gd name="connsiteX20" fmla="*/ 1016000 w 3898900"/>
              <a:gd name="connsiteY20" fmla="*/ 1473200 h 1663700"/>
              <a:gd name="connsiteX21" fmla="*/ 1498600 w 3898900"/>
              <a:gd name="connsiteY21" fmla="*/ 1485900 h 1663700"/>
              <a:gd name="connsiteX22" fmla="*/ 1638300 w 3898900"/>
              <a:gd name="connsiteY22" fmla="*/ 1498600 h 1663700"/>
              <a:gd name="connsiteX23" fmla="*/ 1714500 w 3898900"/>
              <a:gd name="connsiteY23" fmla="*/ 1511300 h 1663700"/>
              <a:gd name="connsiteX24" fmla="*/ 1866900 w 3898900"/>
              <a:gd name="connsiteY24" fmla="*/ 1524000 h 1663700"/>
              <a:gd name="connsiteX25" fmla="*/ 1930400 w 3898900"/>
              <a:gd name="connsiteY25" fmla="*/ 1536700 h 1663700"/>
              <a:gd name="connsiteX26" fmla="*/ 1968500 w 3898900"/>
              <a:gd name="connsiteY26" fmla="*/ 1549400 h 1663700"/>
              <a:gd name="connsiteX27" fmla="*/ 2260600 w 3898900"/>
              <a:gd name="connsiteY27" fmla="*/ 1562100 h 1663700"/>
              <a:gd name="connsiteX28" fmla="*/ 2463800 w 3898900"/>
              <a:gd name="connsiteY28" fmla="*/ 1574800 h 1663700"/>
              <a:gd name="connsiteX29" fmla="*/ 2590800 w 3898900"/>
              <a:gd name="connsiteY29" fmla="*/ 1587500 h 1663700"/>
              <a:gd name="connsiteX30" fmla="*/ 2667000 w 3898900"/>
              <a:gd name="connsiteY30" fmla="*/ 1600200 h 1663700"/>
              <a:gd name="connsiteX31" fmla="*/ 3708400 w 3898900"/>
              <a:gd name="connsiteY31" fmla="*/ 1612900 h 1663700"/>
              <a:gd name="connsiteX32" fmla="*/ 3784600 w 3898900"/>
              <a:gd name="connsiteY32" fmla="*/ 1638300 h 1663700"/>
              <a:gd name="connsiteX33" fmla="*/ 3822700 w 3898900"/>
              <a:gd name="connsiteY33" fmla="*/ 1651000 h 1663700"/>
              <a:gd name="connsiteX34" fmla="*/ 3898900 w 3898900"/>
              <a:gd name="connsiteY34" fmla="*/ 1663700 h 1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98900" h="1663700">
                <a:moveTo>
                  <a:pt x="0" y="0"/>
                </a:moveTo>
                <a:cubicBezTo>
                  <a:pt x="4233" y="50800"/>
                  <a:pt x="5963" y="101871"/>
                  <a:pt x="12700" y="152400"/>
                </a:cubicBezTo>
                <a:cubicBezTo>
                  <a:pt x="14469" y="165670"/>
                  <a:pt x="23740" y="177216"/>
                  <a:pt x="25400" y="190500"/>
                </a:cubicBezTo>
                <a:cubicBezTo>
                  <a:pt x="32246" y="245270"/>
                  <a:pt x="33516" y="300595"/>
                  <a:pt x="38100" y="355600"/>
                </a:cubicBezTo>
                <a:cubicBezTo>
                  <a:pt x="41983" y="402197"/>
                  <a:pt x="46147" y="448773"/>
                  <a:pt x="50800" y="495300"/>
                </a:cubicBezTo>
                <a:cubicBezTo>
                  <a:pt x="71089" y="698191"/>
                  <a:pt x="53051" y="534205"/>
                  <a:pt x="76200" y="673100"/>
                </a:cubicBezTo>
                <a:cubicBezTo>
                  <a:pt x="81121" y="702627"/>
                  <a:pt x="77783" y="734207"/>
                  <a:pt x="88900" y="762000"/>
                </a:cubicBezTo>
                <a:cubicBezTo>
                  <a:pt x="95570" y="778676"/>
                  <a:pt x="114300" y="787400"/>
                  <a:pt x="127000" y="800100"/>
                </a:cubicBezTo>
                <a:cubicBezTo>
                  <a:pt x="131233" y="812800"/>
                  <a:pt x="132513" y="826906"/>
                  <a:pt x="139700" y="838200"/>
                </a:cubicBezTo>
                <a:cubicBezTo>
                  <a:pt x="253747" y="1017416"/>
                  <a:pt x="171904" y="871916"/>
                  <a:pt x="279400" y="1003300"/>
                </a:cubicBezTo>
                <a:cubicBezTo>
                  <a:pt x="298731" y="1026927"/>
                  <a:pt x="308614" y="1057914"/>
                  <a:pt x="330200" y="1079500"/>
                </a:cubicBezTo>
                <a:cubicBezTo>
                  <a:pt x="355600" y="1104900"/>
                  <a:pt x="386475" y="1125812"/>
                  <a:pt x="406400" y="1155700"/>
                </a:cubicBezTo>
                <a:cubicBezTo>
                  <a:pt x="414867" y="1168400"/>
                  <a:pt x="424974" y="1180148"/>
                  <a:pt x="431800" y="1193800"/>
                </a:cubicBezTo>
                <a:cubicBezTo>
                  <a:pt x="437787" y="1205774"/>
                  <a:pt x="437074" y="1220761"/>
                  <a:pt x="444500" y="1231900"/>
                </a:cubicBezTo>
                <a:cubicBezTo>
                  <a:pt x="454463" y="1246844"/>
                  <a:pt x="469900" y="1257300"/>
                  <a:pt x="482600" y="1270000"/>
                </a:cubicBezTo>
                <a:cubicBezTo>
                  <a:pt x="494534" y="1305801"/>
                  <a:pt x="494482" y="1324579"/>
                  <a:pt x="533400" y="1346200"/>
                </a:cubicBezTo>
                <a:cubicBezTo>
                  <a:pt x="556805" y="1359203"/>
                  <a:pt x="584200" y="1363133"/>
                  <a:pt x="609600" y="1371600"/>
                </a:cubicBezTo>
                <a:cubicBezTo>
                  <a:pt x="622300" y="1375833"/>
                  <a:pt x="636561" y="1376874"/>
                  <a:pt x="647700" y="1384300"/>
                </a:cubicBezTo>
                <a:cubicBezTo>
                  <a:pt x="660400" y="1392767"/>
                  <a:pt x="671771" y="1403687"/>
                  <a:pt x="685800" y="1409700"/>
                </a:cubicBezTo>
                <a:cubicBezTo>
                  <a:pt x="705758" y="1418253"/>
                  <a:pt x="783525" y="1430579"/>
                  <a:pt x="800100" y="1435100"/>
                </a:cubicBezTo>
                <a:cubicBezTo>
                  <a:pt x="931589" y="1470961"/>
                  <a:pt x="830548" y="1465631"/>
                  <a:pt x="1016000" y="1473200"/>
                </a:cubicBezTo>
                <a:cubicBezTo>
                  <a:pt x="1176788" y="1479763"/>
                  <a:pt x="1337733" y="1481667"/>
                  <a:pt x="1498600" y="1485900"/>
                </a:cubicBezTo>
                <a:cubicBezTo>
                  <a:pt x="1545167" y="1490133"/>
                  <a:pt x="1591862" y="1493137"/>
                  <a:pt x="1638300" y="1498600"/>
                </a:cubicBezTo>
                <a:cubicBezTo>
                  <a:pt x="1663874" y="1501609"/>
                  <a:pt x="1688907" y="1508456"/>
                  <a:pt x="1714500" y="1511300"/>
                </a:cubicBezTo>
                <a:cubicBezTo>
                  <a:pt x="1765164" y="1516929"/>
                  <a:pt x="1816100" y="1519767"/>
                  <a:pt x="1866900" y="1524000"/>
                </a:cubicBezTo>
                <a:cubicBezTo>
                  <a:pt x="1888067" y="1528233"/>
                  <a:pt x="1909459" y="1531465"/>
                  <a:pt x="1930400" y="1536700"/>
                </a:cubicBezTo>
                <a:cubicBezTo>
                  <a:pt x="1943387" y="1539947"/>
                  <a:pt x="1955152" y="1548373"/>
                  <a:pt x="1968500" y="1549400"/>
                </a:cubicBezTo>
                <a:cubicBezTo>
                  <a:pt x="2065672" y="1556875"/>
                  <a:pt x="2163269" y="1557109"/>
                  <a:pt x="2260600" y="1562100"/>
                </a:cubicBezTo>
                <a:cubicBezTo>
                  <a:pt x="2328376" y="1565576"/>
                  <a:pt x="2396134" y="1569595"/>
                  <a:pt x="2463800" y="1574800"/>
                </a:cubicBezTo>
                <a:cubicBezTo>
                  <a:pt x="2506219" y="1578063"/>
                  <a:pt x="2548584" y="1582223"/>
                  <a:pt x="2590800" y="1587500"/>
                </a:cubicBezTo>
                <a:cubicBezTo>
                  <a:pt x="2616352" y="1590694"/>
                  <a:pt x="2641256" y="1599615"/>
                  <a:pt x="2667000" y="1600200"/>
                </a:cubicBezTo>
                <a:cubicBezTo>
                  <a:pt x="3014070" y="1608088"/>
                  <a:pt x="3361267" y="1608667"/>
                  <a:pt x="3708400" y="1612900"/>
                </a:cubicBezTo>
                <a:lnTo>
                  <a:pt x="3784600" y="1638300"/>
                </a:lnTo>
                <a:cubicBezTo>
                  <a:pt x="3797300" y="1642533"/>
                  <a:pt x="3809495" y="1648799"/>
                  <a:pt x="3822700" y="1651000"/>
                </a:cubicBezTo>
                <a:lnTo>
                  <a:pt x="3898900" y="1663700"/>
                </a:lnTo>
              </a:path>
            </a:pathLst>
          </a:custGeom>
          <a:ln w="9525"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410200" y="419100"/>
            <a:ext cx="3657600" cy="482600"/>
          </a:xfrm>
          <a:custGeom>
            <a:avLst/>
            <a:gdLst>
              <a:gd name="connsiteX0" fmla="*/ 0 w 3657600"/>
              <a:gd name="connsiteY0" fmla="*/ 0 h 482600"/>
              <a:gd name="connsiteX1" fmla="*/ 139700 w 3657600"/>
              <a:gd name="connsiteY1" fmla="*/ 12700 h 482600"/>
              <a:gd name="connsiteX2" fmla="*/ 177800 w 3657600"/>
              <a:gd name="connsiteY2" fmla="*/ 25400 h 482600"/>
              <a:gd name="connsiteX3" fmla="*/ 241300 w 3657600"/>
              <a:gd name="connsiteY3" fmla="*/ 38100 h 482600"/>
              <a:gd name="connsiteX4" fmla="*/ 393700 w 3657600"/>
              <a:gd name="connsiteY4" fmla="*/ 50800 h 482600"/>
              <a:gd name="connsiteX5" fmla="*/ 508000 w 3657600"/>
              <a:gd name="connsiteY5" fmla="*/ 101600 h 482600"/>
              <a:gd name="connsiteX6" fmla="*/ 546100 w 3657600"/>
              <a:gd name="connsiteY6" fmla="*/ 114300 h 482600"/>
              <a:gd name="connsiteX7" fmla="*/ 584200 w 3657600"/>
              <a:gd name="connsiteY7" fmla="*/ 139700 h 482600"/>
              <a:gd name="connsiteX8" fmla="*/ 673100 w 3657600"/>
              <a:gd name="connsiteY8" fmla="*/ 165100 h 482600"/>
              <a:gd name="connsiteX9" fmla="*/ 711200 w 3657600"/>
              <a:gd name="connsiteY9" fmla="*/ 190500 h 482600"/>
              <a:gd name="connsiteX10" fmla="*/ 749300 w 3657600"/>
              <a:gd name="connsiteY10" fmla="*/ 203200 h 482600"/>
              <a:gd name="connsiteX11" fmla="*/ 787400 w 3657600"/>
              <a:gd name="connsiteY11" fmla="*/ 228600 h 482600"/>
              <a:gd name="connsiteX12" fmla="*/ 876300 w 3657600"/>
              <a:gd name="connsiteY12" fmla="*/ 254000 h 482600"/>
              <a:gd name="connsiteX13" fmla="*/ 965200 w 3657600"/>
              <a:gd name="connsiteY13" fmla="*/ 279400 h 482600"/>
              <a:gd name="connsiteX14" fmla="*/ 1117600 w 3657600"/>
              <a:gd name="connsiteY14" fmla="*/ 304800 h 482600"/>
              <a:gd name="connsiteX15" fmla="*/ 1193800 w 3657600"/>
              <a:gd name="connsiteY15" fmla="*/ 330200 h 482600"/>
              <a:gd name="connsiteX16" fmla="*/ 1244600 w 3657600"/>
              <a:gd name="connsiteY16" fmla="*/ 342900 h 482600"/>
              <a:gd name="connsiteX17" fmla="*/ 1320800 w 3657600"/>
              <a:gd name="connsiteY17" fmla="*/ 368300 h 482600"/>
              <a:gd name="connsiteX18" fmla="*/ 1397000 w 3657600"/>
              <a:gd name="connsiteY18" fmla="*/ 406400 h 482600"/>
              <a:gd name="connsiteX19" fmla="*/ 1447800 w 3657600"/>
              <a:gd name="connsiteY19" fmla="*/ 431800 h 482600"/>
              <a:gd name="connsiteX20" fmla="*/ 1498600 w 3657600"/>
              <a:gd name="connsiteY20" fmla="*/ 444500 h 482600"/>
              <a:gd name="connsiteX21" fmla="*/ 1574800 w 3657600"/>
              <a:gd name="connsiteY21" fmla="*/ 469900 h 482600"/>
              <a:gd name="connsiteX22" fmla="*/ 1714500 w 3657600"/>
              <a:gd name="connsiteY22" fmla="*/ 482600 h 482600"/>
              <a:gd name="connsiteX23" fmla="*/ 2324100 w 3657600"/>
              <a:gd name="connsiteY23" fmla="*/ 469900 h 482600"/>
              <a:gd name="connsiteX24" fmla="*/ 2463800 w 3657600"/>
              <a:gd name="connsiteY24" fmla="*/ 457200 h 482600"/>
              <a:gd name="connsiteX25" fmla="*/ 2540000 w 3657600"/>
              <a:gd name="connsiteY25" fmla="*/ 431800 h 482600"/>
              <a:gd name="connsiteX26" fmla="*/ 2882900 w 3657600"/>
              <a:gd name="connsiteY26" fmla="*/ 381000 h 482600"/>
              <a:gd name="connsiteX27" fmla="*/ 3657600 w 3657600"/>
              <a:gd name="connsiteY27" fmla="*/ 38100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7600" h="482600">
                <a:moveTo>
                  <a:pt x="0" y="0"/>
                </a:moveTo>
                <a:cubicBezTo>
                  <a:pt x="46567" y="4233"/>
                  <a:pt x="93411" y="6087"/>
                  <a:pt x="139700" y="12700"/>
                </a:cubicBezTo>
                <a:cubicBezTo>
                  <a:pt x="152952" y="14593"/>
                  <a:pt x="164813" y="22153"/>
                  <a:pt x="177800" y="25400"/>
                </a:cubicBezTo>
                <a:cubicBezTo>
                  <a:pt x="198741" y="30635"/>
                  <a:pt x="219862" y="35578"/>
                  <a:pt x="241300" y="38100"/>
                </a:cubicBezTo>
                <a:cubicBezTo>
                  <a:pt x="291927" y="44056"/>
                  <a:pt x="342900" y="46567"/>
                  <a:pt x="393700" y="50800"/>
                </a:cubicBezTo>
                <a:cubicBezTo>
                  <a:pt x="590289" y="116330"/>
                  <a:pt x="387245" y="41223"/>
                  <a:pt x="508000" y="101600"/>
                </a:cubicBezTo>
                <a:cubicBezTo>
                  <a:pt x="519974" y="107587"/>
                  <a:pt x="534126" y="108313"/>
                  <a:pt x="546100" y="114300"/>
                </a:cubicBezTo>
                <a:cubicBezTo>
                  <a:pt x="559752" y="121126"/>
                  <a:pt x="570171" y="133687"/>
                  <a:pt x="584200" y="139700"/>
                </a:cubicBezTo>
                <a:cubicBezTo>
                  <a:pt x="641167" y="164115"/>
                  <a:pt x="623672" y="140386"/>
                  <a:pt x="673100" y="165100"/>
                </a:cubicBezTo>
                <a:cubicBezTo>
                  <a:pt x="686752" y="171926"/>
                  <a:pt x="697548" y="183674"/>
                  <a:pt x="711200" y="190500"/>
                </a:cubicBezTo>
                <a:cubicBezTo>
                  <a:pt x="723174" y="196487"/>
                  <a:pt x="737326" y="197213"/>
                  <a:pt x="749300" y="203200"/>
                </a:cubicBezTo>
                <a:cubicBezTo>
                  <a:pt x="762952" y="210026"/>
                  <a:pt x="773748" y="221774"/>
                  <a:pt x="787400" y="228600"/>
                </a:cubicBezTo>
                <a:cubicBezTo>
                  <a:pt x="807700" y="238750"/>
                  <a:pt x="857311" y="248575"/>
                  <a:pt x="876300" y="254000"/>
                </a:cubicBezTo>
                <a:cubicBezTo>
                  <a:pt x="950549" y="275214"/>
                  <a:pt x="875870" y="259549"/>
                  <a:pt x="965200" y="279400"/>
                </a:cubicBezTo>
                <a:cubicBezTo>
                  <a:pt x="1032054" y="294256"/>
                  <a:pt x="1043385" y="294198"/>
                  <a:pt x="1117600" y="304800"/>
                </a:cubicBezTo>
                <a:cubicBezTo>
                  <a:pt x="1143000" y="313267"/>
                  <a:pt x="1167825" y="323706"/>
                  <a:pt x="1193800" y="330200"/>
                </a:cubicBezTo>
                <a:cubicBezTo>
                  <a:pt x="1210733" y="334433"/>
                  <a:pt x="1227882" y="337884"/>
                  <a:pt x="1244600" y="342900"/>
                </a:cubicBezTo>
                <a:cubicBezTo>
                  <a:pt x="1270245" y="350593"/>
                  <a:pt x="1298523" y="353448"/>
                  <a:pt x="1320800" y="368300"/>
                </a:cubicBezTo>
                <a:cubicBezTo>
                  <a:pt x="1394019" y="417113"/>
                  <a:pt x="1323388" y="374852"/>
                  <a:pt x="1397000" y="406400"/>
                </a:cubicBezTo>
                <a:cubicBezTo>
                  <a:pt x="1414401" y="413858"/>
                  <a:pt x="1430073" y="425153"/>
                  <a:pt x="1447800" y="431800"/>
                </a:cubicBezTo>
                <a:cubicBezTo>
                  <a:pt x="1464143" y="437929"/>
                  <a:pt x="1481882" y="439484"/>
                  <a:pt x="1498600" y="444500"/>
                </a:cubicBezTo>
                <a:cubicBezTo>
                  <a:pt x="1524245" y="452193"/>
                  <a:pt x="1548136" y="467476"/>
                  <a:pt x="1574800" y="469900"/>
                </a:cubicBezTo>
                <a:lnTo>
                  <a:pt x="1714500" y="482600"/>
                </a:lnTo>
                <a:lnTo>
                  <a:pt x="2324100" y="469900"/>
                </a:lnTo>
                <a:cubicBezTo>
                  <a:pt x="2370832" y="468316"/>
                  <a:pt x="2417753" y="465326"/>
                  <a:pt x="2463800" y="457200"/>
                </a:cubicBezTo>
                <a:cubicBezTo>
                  <a:pt x="2490167" y="452547"/>
                  <a:pt x="2513746" y="437051"/>
                  <a:pt x="2540000" y="431800"/>
                </a:cubicBezTo>
                <a:cubicBezTo>
                  <a:pt x="2652787" y="409243"/>
                  <a:pt x="2767222" y="382607"/>
                  <a:pt x="2882900" y="381000"/>
                </a:cubicBezTo>
                <a:cubicBezTo>
                  <a:pt x="3141108" y="377414"/>
                  <a:pt x="3399367" y="381000"/>
                  <a:pt x="3657600" y="381000"/>
                </a:cubicBezTo>
              </a:path>
            </a:pathLst>
          </a:custGeom>
          <a:ln w="9525"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935355" y="2221613"/>
            <a:ext cx="5184457" cy="400110"/>
          </a:xfrm>
          <a:prstGeom prst="rect">
            <a:avLst/>
          </a:prstGeom>
          <a:noFill/>
        </p:spPr>
        <p:txBody>
          <a:bodyPr wrap="square" rtlCol="0">
            <a:spAutoFit/>
          </a:bodyPr>
          <a:lstStyle/>
          <a:p>
            <a:r>
              <a:rPr lang="en-US" sz="2000" dirty="0">
                <a:solidFill>
                  <a:srgbClr val="FF0000"/>
                </a:solidFill>
                <a:latin typeface="Apple Chancery"/>
                <a:cs typeface="Apple Chancery"/>
              </a:rPr>
              <a:t>Using </a:t>
            </a:r>
            <a:r>
              <a:rPr lang="en-US" sz="2000" dirty="0">
                <a:solidFill>
                  <a:srgbClr val="000000"/>
                </a:solidFill>
                <a:latin typeface="Times New Roman"/>
                <a:cs typeface="Times New Roman"/>
              </a:rPr>
              <a:t>Newton’s Second Law:</a:t>
            </a:r>
            <a:endParaRPr lang="en-US" sz="2400" dirty="0">
              <a:latin typeface="Apple Chancery"/>
              <a:cs typeface="Apple Chancery"/>
            </a:endParaRPr>
          </a:p>
        </p:txBody>
      </p:sp>
      <p:sp>
        <p:nvSpPr>
          <p:cNvPr id="34" name="TextBox 33"/>
          <p:cNvSpPr txBox="1"/>
          <p:nvPr/>
        </p:nvSpPr>
        <p:spPr>
          <a:xfrm>
            <a:off x="935355" y="3898013"/>
            <a:ext cx="5184457" cy="400110"/>
          </a:xfrm>
          <a:prstGeom prst="rect">
            <a:avLst/>
          </a:prstGeom>
          <a:noFill/>
        </p:spPr>
        <p:txBody>
          <a:bodyPr wrap="square" rtlCol="0">
            <a:spAutoFit/>
          </a:bodyPr>
          <a:lstStyle/>
          <a:p>
            <a:r>
              <a:rPr lang="en-US" sz="2000" dirty="0">
                <a:solidFill>
                  <a:srgbClr val="FF0000"/>
                </a:solidFill>
                <a:latin typeface="Apple Chancery"/>
                <a:cs typeface="Apple Chancery"/>
              </a:rPr>
              <a:t>Using </a:t>
            </a:r>
            <a:r>
              <a:rPr lang="en-US" sz="2000" dirty="0">
                <a:solidFill>
                  <a:srgbClr val="000000"/>
                </a:solidFill>
                <a:latin typeface="Times New Roman"/>
                <a:cs typeface="Times New Roman"/>
              </a:rPr>
              <a:t>the Impulse relationship:</a:t>
            </a:r>
            <a:endParaRPr lang="en-US" sz="2400" dirty="0">
              <a:latin typeface="Apple Chancery"/>
              <a:cs typeface="Apple Chancery"/>
            </a:endParaRPr>
          </a:p>
        </p:txBody>
      </p:sp>
      <p:graphicFrame>
        <p:nvGraphicFramePr>
          <p:cNvPr id="37" name="Object 4"/>
          <p:cNvGraphicFramePr>
            <a:graphicFrameLocks noChangeAspect="1"/>
          </p:cNvGraphicFramePr>
          <p:nvPr/>
        </p:nvGraphicFramePr>
        <p:xfrm>
          <a:off x="2193925" y="4453037"/>
          <a:ext cx="3824287" cy="2060575"/>
        </p:xfrm>
        <a:graphic>
          <a:graphicData uri="http://schemas.openxmlformats.org/presentationml/2006/ole">
            <mc:AlternateContent xmlns:mc="http://schemas.openxmlformats.org/markup-compatibility/2006">
              <mc:Choice xmlns:v="urn:schemas-microsoft-com:vml" Requires="v">
                <p:oleObj spid="_x0000_s10252" name="Equation" r:id="rId9" imgW="2095500" imgH="1130300" progId="Equation.DSMT4">
                  <p:embed/>
                </p:oleObj>
              </mc:Choice>
              <mc:Fallback>
                <p:oleObj name="Equation" r:id="rId9" imgW="2095500" imgH="1130300" progId="Equation.DSMT4">
                  <p:embed/>
                  <p:pic>
                    <p:nvPicPr>
                      <p:cNvPr id="37" name="Object 4"/>
                      <p:cNvPicPr>
                        <a:picLocks noChangeAspect="1" noChangeArrowheads="1"/>
                      </p:cNvPicPr>
                      <p:nvPr/>
                    </p:nvPicPr>
                    <p:blipFill>
                      <a:blip r:embed="rId10"/>
                      <a:srcRect/>
                      <a:stretch>
                        <a:fillRect/>
                      </a:stretch>
                    </p:blipFill>
                    <p:spPr bwMode="auto">
                      <a:xfrm>
                        <a:off x="2193925" y="4453037"/>
                        <a:ext cx="3824287" cy="2060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25505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par>
                                <p:cTn id="8" presetID="9"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dissolve">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dissolve">
                                      <p:cBhvr>
                                        <p:cTn id="15" dur="500"/>
                                        <p:tgtEl>
                                          <p:spTgt spid="34"/>
                                        </p:tgtEl>
                                      </p:cBhvr>
                                    </p:animEffect>
                                  </p:childTnLst>
                                </p:cTn>
                              </p:par>
                              <p:par>
                                <p:cTn id="16" presetID="9"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dissolve">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13.)</a:t>
            </a:r>
          </a:p>
        </p:txBody>
      </p:sp>
      <p:pic>
        <p:nvPicPr>
          <p:cNvPr id="4" name="Online Media 3" descr="rifle ecoil (Converted) copy">
            <a:hlinkClick r:id="" action="ppaction://media"/>
            <a:extLst>
              <a:ext uri="{FF2B5EF4-FFF2-40B4-BE49-F238E27FC236}">
                <a16:creationId xmlns:a16="http://schemas.microsoft.com/office/drawing/2014/main" id="{CD8FABC0-916D-984F-A3DA-55A91C7035A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45651" y="375313"/>
            <a:ext cx="7852697" cy="5889523"/>
          </a:xfrm>
          <a:prstGeom prst="rect">
            <a:avLst/>
          </a:prstGeom>
        </p:spPr>
      </p:pic>
    </p:spTree>
    <p:extLst>
      <p:ext uri="{BB962C8B-B14F-4D97-AF65-F5344CB8AC3E}">
        <p14:creationId xmlns:p14="http://schemas.microsoft.com/office/powerpoint/2010/main" val="320295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a:t>
            </a:r>
          </a:p>
        </p:txBody>
      </p:sp>
      <p:sp>
        <p:nvSpPr>
          <p:cNvPr id="11" name="TextBox 10"/>
          <p:cNvSpPr txBox="1"/>
          <p:nvPr/>
        </p:nvSpPr>
        <p:spPr>
          <a:xfrm>
            <a:off x="274956" y="1748016"/>
            <a:ext cx="8627744" cy="1138773"/>
          </a:xfrm>
          <a:prstGeom prst="rect">
            <a:avLst/>
          </a:prstGeom>
          <a:noFill/>
        </p:spPr>
        <p:txBody>
          <a:bodyPr wrap="square" rtlCol="0">
            <a:spAutoFit/>
          </a:bodyPr>
          <a:lstStyle/>
          <a:p>
            <a:r>
              <a:rPr lang="en-US" sz="2800" dirty="0">
                <a:solidFill>
                  <a:srgbClr val="FF0000"/>
                </a:solidFill>
                <a:latin typeface="Apple Chancery"/>
                <a:cs typeface="Apple Chancery"/>
              </a:rPr>
              <a:t>Consider two masses </a:t>
            </a:r>
            <a:r>
              <a:rPr lang="en-US" sz="2000" dirty="0">
                <a:solidFill>
                  <a:srgbClr val="0000FF"/>
                </a:solidFill>
                <a:latin typeface="Times New Roman"/>
                <a:cs typeface="Times New Roman"/>
              </a:rPr>
              <a:t>moving in opposite directions </a:t>
            </a:r>
            <a:r>
              <a:rPr lang="en-US" sz="2000" dirty="0">
                <a:solidFill>
                  <a:srgbClr val="000000"/>
                </a:solidFill>
                <a:latin typeface="Times New Roman"/>
                <a:cs typeface="Times New Roman"/>
              </a:rPr>
              <a:t>that </a:t>
            </a:r>
            <a:r>
              <a:rPr lang="en-US" sz="2000" dirty="0">
                <a:solidFill>
                  <a:srgbClr val="FF0000"/>
                </a:solidFill>
                <a:latin typeface="Times New Roman"/>
                <a:cs typeface="Times New Roman"/>
              </a:rPr>
              <a:t>collide</a:t>
            </a:r>
            <a:r>
              <a:rPr lang="en-US" sz="2000" dirty="0">
                <a:solidFill>
                  <a:srgbClr val="000000"/>
                </a:solidFill>
                <a:latin typeface="Times New Roman"/>
                <a:cs typeface="Times New Roman"/>
              </a:rPr>
              <a:t> as shown below.  If </a:t>
            </a:r>
            <a:r>
              <a:rPr lang="en-US" sz="2000" dirty="0">
                <a:solidFill>
                  <a:srgbClr val="0000FF"/>
                </a:solidFill>
                <a:latin typeface="Times New Roman"/>
                <a:cs typeface="Times New Roman"/>
              </a:rPr>
              <a:t>one mass has a jet pack </a:t>
            </a:r>
            <a:r>
              <a:rPr lang="en-US" sz="2000" dirty="0">
                <a:solidFill>
                  <a:srgbClr val="000000"/>
                </a:solidFill>
                <a:latin typeface="Times New Roman"/>
                <a:cs typeface="Times New Roman"/>
              </a:rPr>
              <a:t>on its back that </a:t>
            </a:r>
            <a:r>
              <a:rPr lang="en-US" sz="2000" dirty="0">
                <a:solidFill>
                  <a:srgbClr val="0000FF"/>
                </a:solidFill>
                <a:latin typeface="Times New Roman"/>
                <a:cs typeface="Times New Roman"/>
              </a:rPr>
              <a:t>provides a constant force F </a:t>
            </a:r>
            <a:r>
              <a:rPr lang="en-US" sz="2000" dirty="0">
                <a:solidFill>
                  <a:srgbClr val="000000"/>
                </a:solidFill>
                <a:latin typeface="Times New Roman"/>
                <a:cs typeface="Times New Roman"/>
              </a:rPr>
              <a:t>(again, as shown), </a:t>
            </a:r>
            <a:r>
              <a:rPr lang="en-US" sz="2000" dirty="0">
                <a:solidFill>
                  <a:srgbClr val="0000FF"/>
                </a:solidFill>
                <a:latin typeface="Times New Roman"/>
                <a:cs typeface="Times New Roman"/>
              </a:rPr>
              <a:t>what do the </a:t>
            </a:r>
            <a:r>
              <a:rPr lang="en-US" sz="2000" i="1" dirty="0">
                <a:solidFill>
                  <a:srgbClr val="FF0000"/>
                </a:solidFill>
                <a:latin typeface="Times New Roman"/>
                <a:cs typeface="Times New Roman"/>
              </a:rPr>
              <a:t>impulse equations </a:t>
            </a:r>
            <a:r>
              <a:rPr lang="en-US" sz="2000" dirty="0">
                <a:solidFill>
                  <a:srgbClr val="0000FF"/>
                </a:solidFill>
                <a:latin typeface="Times New Roman"/>
                <a:cs typeface="Times New Roman"/>
              </a:rPr>
              <a:t>suggest </a:t>
            </a:r>
            <a:r>
              <a:rPr lang="en-US" sz="2000" dirty="0">
                <a:solidFill>
                  <a:srgbClr val="FF0000"/>
                </a:solidFill>
                <a:latin typeface="Times New Roman"/>
                <a:cs typeface="Times New Roman"/>
              </a:rPr>
              <a:t>for both masses</a:t>
            </a:r>
            <a:r>
              <a:rPr lang="en-US" sz="2000" dirty="0">
                <a:solidFill>
                  <a:srgbClr val="0000FF"/>
                </a:solidFill>
                <a:latin typeface="Times New Roman"/>
                <a:cs typeface="Times New Roman"/>
              </a:rPr>
              <a:t>?</a:t>
            </a:r>
            <a:endParaRPr lang="en-US" sz="2400" dirty="0">
              <a:solidFill>
                <a:srgbClr val="0000FF"/>
              </a:solidFill>
              <a:latin typeface="Apple Chancery"/>
              <a:cs typeface="Apple Chancery"/>
            </a:endParaRPr>
          </a:p>
        </p:txBody>
      </p:sp>
      <p:sp>
        <p:nvSpPr>
          <p:cNvPr id="30" name="Rectangle 29"/>
          <p:cNvSpPr/>
          <p:nvPr/>
        </p:nvSpPr>
        <p:spPr>
          <a:xfrm>
            <a:off x="2819400" y="4444271"/>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9"/>
          <p:cNvSpPr>
            <a:spLocks noChangeArrowheads="1"/>
          </p:cNvSpPr>
          <p:nvPr/>
        </p:nvSpPr>
        <p:spPr bwMode="auto">
          <a:xfrm>
            <a:off x="5033168" y="3975100"/>
            <a:ext cx="457200" cy="457200"/>
          </a:xfrm>
          <a:prstGeom prst="rect">
            <a:avLst/>
          </a:prstGeom>
          <a:solidFill>
            <a:srgbClr val="0000FF"/>
          </a:solidFill>
          <a:ln w="9525">
            <a:solidFill>
              <a:schemeClr val="tx1"/>
            </a:solidFill>
            <a:miter lim="800000"/>
            <a:headEnd/>
            <a:tailEnd/>
          </a:ln>
        </p:spPr>
        <p:txBody>
          <a:bodyPr wrap="none" anchor="ctr"/>
          <a:lstStyle/>
          <a:p>
            <a:endParaRPr lang="en-US"/>
          </a:p>
        </p:txBody>
      </p:sp>
      <p:grpSp>
        <p:nvGrpSpPr>
          <p:cNvPr id="2" name="Group 1"/>
          <p:cNvGrpSpPr/>
          <p:nvPr/>
        </p:nvGrpSpPr>
        <p:grpSpPr>
          <a:xfrm>
            <a:off x="4152900" y="3098800"/>
            <a:ext cx="590550" cy="393700"/>
            <a:chOff x="4133850" y="3733800"/>
            <a:chExt cx="590550" cy="393700"/>
          </a:xfrm>
        </p:grpSpPr>
        <p:sp>
          <p:nvSpPr>
            <p:cNvPr id="47" name="Line 16"/>
            <p:cNvSpPr>
              <a:spLocks noChangeShapeType="1"/>
            </p:cNvSpPr>
            <p:nvPr/>
          </p:nvSpPr>
          <p:spPr bwMode="auto">
            <a:xfrm>
              <a:off x="4191000" y="4127500"/>
              <a:ext cx="533400" cy="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49" name="Object 2"/>
            <p:cNvGraphicFramePr>
              <a:graphicFrameLocks noChangeAspect="1"/>
            </p:cNvGraphicFramePr>
            <p:nvPr/>
          </p:nvGraphicFramePr>
          <p:xfrm>
            <a:off x="4133850" y="3733800"/>
            <a:ext cx="412750" cy="350838"/>
          </p:xfrm>
          <a:graphic>
            <a:graphicData uri="http://schemas.openxmlformats.org/presentationml/2006/ole">
              <mc:AlternateContent xmlns:mc="http://schemas.openxmlformats.org/markup-compatibility/2006">
                <mc:Choice xmlns:v="urn:schemas-microsoft-com:vml" Requires="v">
                  <p:oleObj spid="_x0000_s4115" name="Equation" r:id="rId3" imgW="254000" imgH="215900" progId="Equation.DSMT4">
                    <p:embed/>
                  </p:oleObj>
                </mc:Choice>
                <mc:Fallback>
                  <p:oleObj name="Equation" r:id="rId3" imgW="254000" imgH="215900" progId="Equation.DSMT4">
                    <p:embed/>
                    <p:pic>
                      <p:nvPicPr>
                        <p:cNvPr id="4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3733800"/>
                          <a:ext cx="412750" cy="350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4" name="Group 3"/>
          <p:cNvGrpSpPr/>
          <p:nvPr/>
        </p:nvGrpSpPr>
        <p:grpSpPr>
          <a:xfrm>
            <a:off x="4931568" y="3402013"/>
            <a:ext cx="533400" cy="381000"/>
            <a:chOff x="5486400" y="3746500"/>
            <a:chExt cx="533400" cy="381000"/>
          </a:xfrm>
        </p:grpSpPr>
        <p:sp>
          <p:nvSpPr>
            <p:cNvPr id="48" name="Line 17"/>
            <p:cNvSpPr>
              <a:spLocks noChangeShapeType="1"/>
            </p:cNvSpPr>
            <p:nvPr/>
          </p:nvSpPr>
          <p:spPr bwMode="auto">
            <a:xfrm flipH="1">
              <a:off x="5486400" y="4127500"/>
              <a:ext cx="533400" cy="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50" name="Object 3"/>
            <p:cNvGraphicFramePr>
              <a:graphicFrameLocks noChangeAspect="1"/>
            </p:cNvGraphicFramePr>
            <p:nvPr/>
          </p:nvGraphicFramePr>
          <p:xfrm>
            <a:off x="5592763" y="3746500"/>
            <a:ext cx="392112" cy="350838"/>
          </p:xfrm>
          <a:graphic>
            <a:graphicData uri="http://schemas.openxmlformats.org/presentationml/2006/ole">
              <mc:AlternateContent xmlns:mc="http://schemas.openxmlformats.org/markup-compatibility/2006">
                <mc:Choice xmlns:v="urn:schemas-microsoft-com:vml" Requires="v">
                  <p:oleObj spid="_x0000_s4116" name="Equation" r:id="rId5" imgW="241300" imgH="215900" progId="Equation.DSMT4">
                    <p:embed/>
                  </p:oleObj>
                </mc:Choice>
                <mc:Fallback>
                  <p:oleObj name="Equation" r:id="rId5" imgW="241300" imgH="215900" progId="Equation.DSMT4">
                    <p:embed/>
                    <p:pic>
                      <p:nvPicPr>
                        <p:cNvPr id="5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2763" y="3746500"/>
                          <a:ext cx="392112" cy="350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3" name="Group 2"/>
          <p:cNvGrpSpPr/>
          <p:nvPr/>
        </p:nvGrpSpPr>
        <p:grpSpPr>
          <a:xfrm>
            <a:off x="3694113" y="3441700"/>
            <a:ext cx="1030287" cy="990600"/>
            <a:chOff x="3084513" y="3441700"/>
            <a:chExt cx="1030287" cy="990600"/>
          </a:xfrm>
        </p:grpSpPr>
        <p:sp>
          <p:nvSpPr>
            <p:cNvPr id="41" name="Rectangle 7"/>
            <p:cNvSpPr>
              <a:spLocks noChangeArrowheads="1"/>
            </p:cNvSpPr>
            <p:nvPr/>
          </p:nvSpPr>
          <p:spPr bwMode="auto">
            <a:xfrm>
              <a:off x="3505200" y="3975100"/>
              <a:ext cx="609600" cy="457200"/>
            </a:xfrm>
            <a:prstGeom prst="rect">
              <a:avLst/>
            </a:prstGeom>
            <a:solidFill>
              <a:srgbClr val="00F301"/>
            </a:solidFill>
            <a:ln w="9525">
              <a:solidFill>
                <a:schemeClr val="tx1"/>
              </a:solidFill>
              <a:miter lim="800000"/>
              <a:headEnd/>
              <a:tailEnd/>
            </a:ln>
          </p:spPr>
          <p:txBody>
            <a:bodyPr wrap="none" anchor="ctr"/>
            <a:lstStyle/>
            <a:p>
              <a:endParaRPr lang="en-US"/>
            </a:p>
          </p:txBody>
        </p:sp>
        <p:sp>
          <p:nvSpPr>
            <p:cNvPr id="43" name="Freeform 11"/>
            <p:cNvSpPr>
              <a:spLocks/>
            </p:cNvSpPr>
            <p:nvPr/>
          </p:nvSpPr>
          <p:spPr bwMode="auto">
            <a:xfrm>
              <a:off x="3505200" y="3822700"/>
              <a:ext cx="381000" cy="152400"/>
            </a:xfrm>
            <a:custGeom>
              <a:avLst/>
              <a:gdLst>
                <a:gd name="T0" fmla="*/ 381000 w 240"/>
                <a:gd name="T1" fmla="*/ 152400 h 96"/>
                <a:gd name="T2" fmla="*/ 304800 w 240"/>
                <a:gd name="T3" fmla="*/ 152400 h 96"/>
                <a:gd name="T4" fmla="*/ 304800 w 240"/>
                <a:gd name="T5" fmla="*/ 76200 h 96"/>
                <a:gd name="T6" fmla="*/ 0 w 240"/>
                <a:gd name="T7" fmla="*/ 76200 h 96"/>
                <a:gd name="T8" fmla="*/ 0 w 240"/>
                <a:gd name="T9" fmla="*/ 0 h 96"/>
                <a:gd name="T10" fmla="*/ 381000 w 240"/>
                <a:gd name="T11" fmla="*/ 0 h 96"/>
                <a:gd name="T12" fmla="*/ 381000 w 240"/>
                <a:gd name="T13" fmla="*/ 152400 h 96"/>
                <a:gd name="T14" fmla="*/ 0 60000 65536"/>
                <a:gd name="T15" fmla="*/ 0 60000 65536"/>
                <a:gd name="T16" fmla="*/ 0 60000 65536"/>
                <a:gd name="T17" fmla="*/ 0 60000 65536"/>
                <a:gd name="T18" fmla="*/ 0 60000 65536"/>
                <a:gd name="T19" fmla="*/ 0 60000 65536"/>
                <a:gd name="T20" fmla="*/ 0 60000 65536"/>
                <a:gd name="T21" fmla="*/ 0 w 240"/>
                <a:gd name="T22" fmla="*/ 0 h 96"/>
                <a:gd name="T23" fmla="*/ 240 w 24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96">
                  <a:moveTo>
                    <a:pt x="240" y="96"/>
                  </a:moveTo>
                  <a:lnTo>
                    <a:pt x="192" y="96"/>
                  </a:lnTo>
                  <a:lnTo>
                    <a:pt x="192" y="48"/>
                  </a:lnTo>
                  <a:lnTo>
                    <a:pt x="0" y="48"/>
                  </a:lnTo>
                  <a:lnTo>
                    <a:pt x="0" y="0"/>
                  </a:lnTo>
                  <a:lnTo>
                    <a:pt x="240" y="0"/>
                  </a:lnTo>
                  <a:lnTo>
                    <a:pt x="240" y="96"/>
                  </a:lnTo>
                  <a:close/>
                </a:path>
              </a:pathLst>
            </a:custGeom>
            <a:solidFill>
              <a:srgbClr val="00E307"/>
            </a:solidFill>
            <a:ln w="9525">
              <a:solidFill>
                <a:schemeClr val="tx1"/>
              </a:solidFill>
              <a:round/>
              <a:headEnd/>
              <a:tailEnd/>
            </a:ln>
          </p:spPr>
          <p:txBody>
            <a:bodyPr wrap="none" anchor="ctr"/>
            <a:lstStyle/>
            <a:p>
              <a:endParaRPr lang="en-US"/>
            </a:p>
          </p:txBody>
        </p:sp>
        <p:sp>
          <p:nvSpPr>
            <p:cNvPr id="44" name="Freeform 13"/>
            <p:cNvSpPr>
              <a:spLocks/>
            </p:cNvSpPr>
            <p:nvPr/>
          </p:nvSpPr>
          <p:spPr bwMode="auto">
            <a:xfrm>
              <a:off x="3235325" y="3829050"/>
              <a:ext cx="263525" cy="30163"/>
            </a:xfrm>
            <a:custGeom>
              <a:avLst/>
              <a:gdLst>
                <a:gd name="T0" fmla="*/ 263525 w 166"/>
                <a:gd name="T1" fmla="*/ 9525 h 19"/>
                <a:gd name="T2" fmla="*/ 234950 w 166"/>
                <a:gd name="T3" fmla="*/ 6350 h 19"/>
                <a:gd name="T4" fmla="*/ 193675 w 166"/>
                <a:gd name="T5" fmla="*/ 15875 h 19"/>
                <a:gd name="T6" fmla="*/ 146050 w 166"/>
                <a:gd name="T7" fmla="*/ 22225 h 19"/>
                <a:gd name="T8" fmla="*/ 117475 w 166"/>
                <a:gd name="T9" fmla="*/ 15875 h 19"/>
                <a:gd name="T10" fmla="*/ 88900 w 166"/>
                <a:gd name="T11" fmla="*/ 6350 h 19"/>
                <a:gd name="T12" fmla="*/ 47625 w 166"/>
                <a:gd name="T13" fmla="*/ 9525 h 19"/>
                <a:gd name="T14" fmla="*/ 0 w 166"/>
                <a:gd name="T15" fmla="*/ 22225 h 19"/>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19"/>
                <a:gd name="T26" fmla="*/ 166 w 16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19">
                  <a:moveTo>
                    <a:pt x="166" y="6"/>
                  </a:moveTo>
                  <a:cubicBezTo>
                    <a:pt x="151" y="1"/>
                    <a:pt x="158" y="0"/>
                    <a:pt x="148" y="4"/>
                  </a:cubicBezTo>
                  <a:cubicBezTo>
                    <a:pt x="141" y="13"/>
                    <a:pt x="133" y="7"/>
                    <a:pt x="122" y="10"/>
                  </a:cubicBezTo>
                  <a:cubicBezTo>
                    <a:pt x="115" y="19"/>
                    <a:pt x="103" y="12"/>
                    <a:pt x="92" y="14"/>
                  </a:cubicBezTo>
                  <a:cubicBezTo>
                    <a:pt x="83" y="19"/>
                    <a:pt x="81" y="17"/>
                    <a:pt x="74" y="10"/>
                  </a:cubicBezTo>
                  <a:cubicBezTo>
                    <a:pt x="62" y="17"/>
                    <a:pt x="60" y="16"/>
                    <a:pt x="56" y="4"/>
                  </a:cubicBezTo>
                  <a:cubicBezTo>
                    <a:pt x="42" y="13"/>
                    <a:pt x="59" y="3"/>
                    <a:pt x="30" y="6"/>
                  </a:cubicBezTo>
                  <a:cubicBezTo>
                    <a:pt x="20" y="6"/>
                    <a:pt x="11" y="14"/>
                    <a:pt x="0" y="14"/>
                  </a:cubicBezTo>
                </a:path>
              </a:pathLst>
            </a:custGeom>
            <a:solidFill>
              <a:srgbClr val="FF2525"/>
            </a:solidFill>
            <a:ln w="9525">
              <a:solidFill>
                <a:srgbClr val="FF2525"/>
              </a:solidFill>
              <a:round/>
              <a:headEnd/>
              <a:tailEnd/>
            </a:ln>
          </p:spPr>
          <p:txBody>
            <a:bodyPr wrap="none" anchor="ctr"/>
            <a:lstStyle/>
            <a:p>
              <a:endParaRPr lang="en-US"/>
            </a:p>
          </p:txBody>
        </p:sp>
        <p:sp>
          <p:nvSpPr>
            <p:cNvPr id="45" name="Freeform 14"/>
            <p:cNvSpPr>
              <a:spLocks/>
            </p:cNvSpPr>
            <p:nvPr/>
          </p:nvSpPr>
          <p:spPr bwMode="auto">
            <a:xfrm>
              <a:off x="3194050" y="3854450"/>
              <a:ext cx="298450" cy="39688"/>
            </a:xfrm>
            <a:custGeom>
              <a:avLst/>
              <a:gdLst>
                <a:gd name="T0" fmla="*/ 298450 w 188"/>
                <a:gd name="T1" fmla="*/ 22225 h 25"/>
                <a:gd name="T2" fmla="*/ 273050 w 188"/>
                <a:gd name="T3" fmla="*/ 0 h 25"/>
                <a:gd name="T4" fmla="*/ 212725 w 188"/>
                <a:gd name="T5" fmla="*/ 3175 h 25"/>
                <a:gd name="T6" fmla="*/ 127000 w 188"/>
                <a:gd name="T7" fmla="*/ 25400 h 25"/>
                <a:gd name="T8" fmla="*/ 66675 w 188"/>
                <a:gd name="T9" fmla="*/ 0 h 25"/>
                <a:gd name="T10" fmla="*/ 0 w 188"/>
                <a:gd name="T11" fmla="*/ 0 h 25"/>
                <a:gd name="T12" fmla="*/ 0 60000 65536"/>
                <a:gd name="T13" fmla="*/ 0 60000 65536"/>
                <a:gd name="T14" fmla="*/ 0 60000 65536"/>
                <a:gd name="T15" fmla="*/ 0 60000 65536"/>
                <a:gd name="T16" fmla="*/ 0 60000 65536"/>
                <a:gd name="T17" fmla="*/ 0 60000 65536"/>
                <a:gd name="T18" fmla="*/ 0 w 188"/>
                <a:gd name="T19" fmla="*/ 0 h 25"/>
                <a:gd name="T20" fmla="*/ 188 w 18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88" h="25">
                  <a:moveTo>
                    <a:pt x="188" y="14"/>
                  </a:moveTo>
                  <a:cubicBezTo>
                    <a:pt x="181" y="9"/>
                    <a:pt x="178" y="4"/>
                    <a:pt x="172" y="0"/>
                  </a:cubicBezTo>
                  <a:cubicBezTo>
                    <a:pt x="155" y="3"/>
                    <a:pt x="154" y="3"/>
                    <a:pt x="134" y="2"/>
                  </a:cubicBezTo>
                  <a:cubicBezTo>
                    <a:pt x="112" y="9"/>
                    <a:pt x="106" y="12"/>
                    <a:pt x="80" y="16"/>
                  </a:cubicBezTo>
                  <a:cubicBezTo>
                    <a:pt x="65" y="25"/>
                    <a:pt x="56" y="4"/>
                    <a:pt x="42" y="0"/>
                  </a:cubicBezTo>
                  <a:cubicBezTo>
                    <a:pt x="31" y="10"/>
                    <a:pt x="10" y="20"/>
                    <a:pt x="0" y="0"/>
                  </a:cubicBezTo>
                </a:path>
              </a:pathLst>
            </a:custGeom>
            <a:solidFill>
              <a:srgbClr val="FF2525"/>
            </a:solidFill>
            <a:ln w="9525">
              <a:solidFill>
                <a:schemeClr val="tx1"/>
              </a:solidFill>
              <a:round/>
              <a:headEnd/>
              <a:tailEnd/>
            </a:ln>
          </p:spPr>
          <p:txBody>
            <a:bodyPr wrap="none" anchor="ctr"/>
            <a:lstStyle/>
            <a:p>
              <a:endParaRPr lang="en-US"/>
            </a:p>
          </p:txBody>
        </p:sp>
        <p:sp>
          <p:nvSpPr>
            <p:cNvPr id="46" name="Freeform 15"/>
            <p:cNvSpPr>
              <a:spLocks/>
            </p:cNvSpPr>
            <p:nvPr/>
          </p:nvSpPr>
          <p:spPr bwMode="auto">
            <a:xfrm>
              <a:off x="3209925" y="3822700"/>
              <a:ext cx="279400" cy="42863"/>
            </a:xfrm>
            <a:custGeom>
              <a:avLst/>
              <a:gdLst>
                <a:gd name="T0" fmla="*/ 279400 w 176"/>
                <a:gd name="T1" fmla="*/ 42863 h 27"/>
                <a:gd name="T2" fmla="*/ 228600 w 176"/>
                <a:gd name="T3" fmla="*/ 30163 h 27"/>
                <a:gd name="T4" fmla="*/ 200025 w 176"/>
                <a:gd name="T5" fmla="*/ 26988 h 27"/>
                <a:gd name="T6" fmla="*/ 117475 w 176"/>
                <a:gd name="T7" fmla="*/ 33338 h 27"/>
                <a:gd name="T8" fmla="*/ 88900 w 176"/>
                <a:gd name="T9" fmla="*/ 17463 h 27"/>
                <a:gd name="T10" fmla="*/ 0 w 176"/>
                <a:gd name="T11" fmla="*/ 11113 h 27"/>
                <a:gd name="T12" fmla="*/ 0 60000 65536"/>
                <a:gd name="T13" fmla="*/ 0 60000 65536"/>
                <a:gd name="T14" fmla="*/ 0 60000 65536"/>
                <a:gd name="T15" fmla="*/ 0 60000 65536"/>
                <a:gd name="T16" fmla="*/ 0 60000 65536"/>
                <a:gd name="T17" fmla="*/ 0 60000 65536"/>
                <a:gd name="T18" fmla="*/ 0 w 176"/>
                <a:gd name="T19" fmla="*/ 0 h 27"/>
                <a:gd name="T20" fmla="*/ 176 w 17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6" h="27">
                  <a:moveTo>
                    <a:pt x="176" y="27"/>
                  </a:moveTo>
                  <a:cubicBezTo>
                    <a:pt x="165" y="24"/>
                    <a:pt x="154" y="22"/>
                    <a:pt x="144" y="19"/>
                  </a:cubicBezTo>
                  <a:cubicBezTo>
                    <a:pt x="138" y="10"/>
                    <a:pt x="135" y="13"/>
                    <a:pt x="126" y="17"/>
                  </a:cubicBezTo>
                  <a:cubicBezTo>
                    <a:pt x="105" y="12"/>
                    <a:pt x="92" y="14"/>
                    <a:pt x="74" y="21"/>
                  </a:cubicBezTo>
                  <a:cubicBezTo>
                    <a:pt x="67" y="18"/>
                    <a:pt x="56" y="11"/>
                    <a:pt x="56" y="11"/>
                  </a:cubicBezTo>
                  <a:cubicBezTo>
                    <a:pt x="52" y="0"/>
                    <a:pt x="7" y="7"/>
                    <a:pt x="0" y="7"/>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aphicFrame>
          <p:nvGraphicFramePr>
            <p:cNvPr id="51" name="Object 4"/>
            <p:cNvGraphicFramePr>
              <a:graphicFrameLocks noChangeAspect="1"/>
            </p:cNvGraphicFramePr>
            <p:nvPr/>
          </p:nvGraphicFramePr>
          <p:xfrm>
            <a:off x="3084513" y="3441700"/>
            <a:ext cx="371475" cy="371475"/>
          </p:xfrm>
          <a:graphic>
            <a:graphicData uri="http://schemas.openxmlformats.org/presentationml/2006/ole">
              <mc:AlternateContent xmlns:mc="http://schemas.openxmlformats.org/markup-compatibility/2006">
                <mc:Choice xmlns:v="urn:schemas-microsoft-com:vml" Requires="v">
                  <p:oleObj spid="_x0000_s4117" name="Equation" r:id="rId7" imgW="228600" imgH="228600" progId="Equation.DSMT4">
                    <p:embed/>
                  </p:oleObj>
                </mc:Choice>
                <mc:Fallback>
                  <p:oleObj name="Equation" r:id="rId7" imgW="228600" imgH="228600" progId="Equation.DSMT4">
                    <p:embed/>
                    <p:pic>
                      <p:nvPicPr>
                        <p:cNvPr id="51" name="Object 4"/>
                        <p:cNvPicPr>
                          <a:picLocks noChangeAspect="1" noChangeArrowheads="1"/>
                        </p:cNvPicPr>
                        <p:nvPr/>
                      </p:nvPicPr>
                      <p:blipFill>
                        <a:blip r:embed="rId8"/>
                        <a:srcRect/>
                        <a:stretch>
                          <a:fillRect/>
                        </a:stretch>
                      </p:blipFill>
                      <p:spPr bwMode="auto">
                        <a:xfrm>
                          <a:off x="3084513" y="3441700"/>
                          <a:ext cx="371475" cy="371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53" name="Rectangle 26"/>
          <p:cNvSpPr>
            <a:spLocks noChangeArrowheads="1"/>
          </p:cNvSpPr>
          <p:nvPr/>
        </p:nvSpPr>
        <p:spPr bwMode="auto">
          <a:xfrm>
            <a:off x="5054600" y="5676900"/>
            <a:ext cx="457200" cy="457200"/>
          </a:xfrm>
          <a:prstGeom prst="rect">
            <a:avLst/>
          </a:prstGeom>
          <a:solidFill>
            <a:srgbClr val="0000FF"/>
          </a:solidFill>
          <a:ln w="9525">
            <a:solidFill>
              <a:schemeClr val="tx1"/>
            </a:solidFill>
            <a:miter lim="800000"/>
            <a:headEnd/>
            <a:tailEnd/>
          </a:ln>
        </p:spPr>
        <p:txBody>
          <a:bodyPr wrap="none" anchor="ctr"/>
          <a:lstStyle/>
          <a:p>
            <a:endParaRPr lang="en-US"/>
          </a:p>
        </p:txBody>
      </p:sp>
      <p:grpSp>
        <p:nvGrpSpPr>
          <p:cNvPr id="54" name="Group 38"/>
          <p:cNvGrpSpPr>
            <a:grpSpLocks/>
          </p:cNvGrpSpPr>
          <p:nvPr/>
        </p:nvGrpSpPr>
        <p:grpSpPr bwMode="auto">
          <a:xfrm>
            <a:off x="3829050" y="5524500"/>
            <a:ext cx="920750" cy="609600"/>
            <a:chOff x="1868" y="3120"/>
            <a:chExt cx="580" cy="384"/>
          </a:xfrm>
          <a:solidFill>
            <a:srgbClr val="00F301"/>
          </a:solidFill>
        </p:grpSpPr>
        <p:sp>
          <p:nvSpPr>
            <p:cNvPr id="55" name="Rectangle 25"/>
            <p:cNvSpPr>
              <a:spLocks noChangeArrowheads="1"/>
            </p:cNvSpPr>
            <p:nvPr/>
          </p:nvSpPr>
          <p:spPr bwMode="auto">
            <a:xfrm>
              <a:off x="2064" y="3216"/>
              <a:ext cx="384" cy="288"/>
            </a:xfrm>
            <a:prstGeom prst="rect">
              <a:avLst/>
            </a:prstGeom>
            <a:grpFill/>
            <a:ln w="9525">
              <a:solidFill>
                <a:schemeClr val="tx1"/>
              </a:solidFill>
              <a:miter lim="800000"/>
              <a:headEnd/>
              <a:tailEnd/>
            </a:ln>
          </p:spPr>
          <p:txBody>
            <a:bodyPr wrap="none" anchor="ctr"/>
            <a:lstStyle/>
            <a:p>
              <a:endParaRPr lang="en-US"/>
            </a:p>
          </p:txBody>
        </p:sp>
        <p:sp>
          <p:nvSpPr>
            <p:cNvPr id="56" name="Freeform 27"/>
            <p:cNvSpPr>
              <a:spLocks/>
            </p:cNvSpPr>
            <p:nvPr/>
          </p:nvSpPr>
          <p:spPr bwMode="auto">
            <a:xfrm>
              <a:off x="2064" y="3120"/>
              <a:ext cx="240" cy="96"/>
            </a:xfrm>
            <a:custGeom>
              <a:avLst/>
              <a:gdLst>
                <a:gd name="T0" fmla="*/ 240 w 240"/>
                <a:gd name="T1" fmla="*/ 96 h 96"/>
                <a:gd name="T2" fmla="*/ 192 w 240"/>
                <a:gd name="T3" fmla="*/ 96 h 96"/>
                <a:gd name="T4" fmla="*/ 192 w 240"/>
                <a:gd name="T5" fmla="*/ 48 h 96"/>
                <a:gd name="T6" fmla="*/ 0 w 240"/>
                <a:gd name="T7" fmla="*/ 48 h 96"/>
                <a:gd name="T8" fmla="*/ 0 w 240"/>
                <a:gd name="T9" fmla="*/ 0 h 96"/>
                <a:gd name="T10" fmla="*/ 240 w 240"/>
                <a:gd name="T11" fmla="*/ 0 h 96"/>
                <a:gd name="T12" fmla="*/ 240 w 240"/>
                <a:gd name="T13" fmla="*/ 96 h 96"/>
                <a:gd name="T14" fmla="*/ 0 60000 65536"/>
                <a:gd name="T15" fmla="*/ 0 60000 65536"/>
                <a:gd name="T16" fmla="*/ 0 60000 65536"/>
                <a:gd name="T17" fmla="*/ 0 60000 65536"/>
                <a:gd name="T18" fmla="*/ 0 60000 65536"/>
                <a:gd name="T19" fmla="*/ 0 60000 65536"/>
                <a:gd name="T20" fmla="*/ 0 60000 65536"/>
                <a:gd name="T21" fmla="*/ 0 w 240"/>
                <a:gd name="T22" fmla="*/ 0 h 96"/>
                <a:gd name="T23" fmla="*/ 240 w 24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96">
                  <a:moveTo>
                    <a:pt x="240" y="96"/>
                  </a:moveTo>
                  <a:lnTo>
                    <a:pt x="192" y="96"/>
                  </a:lnTo>
                  <a:lnTo>
                    <a:pt x="192" y="48"/>
                  </a:lnTo>
                  <a:lnTo>
                    <a:pt x="0" y="48"/>
                  </a:lnTo>
                  <a:lnTo>
                    <a:pt x="0" y="0"/>
                  </a:lnTo>
                  <a:lnTo>
                    <a:pt x="240" y="0"/>
                  </a:lnTo>
                  <a:lnTo>
                    <a:pt x="240" y="96"/>
                  </a:lnTo>
                  <a:close/>
                </a:path>
              </a:pathLst>
            </a:custGeom>
            <a:grpFill/>
            <a:ln w="9525">
              <a:solidFill>
                <a:schemeClr val="tx1"/>
              </a:solidFill>
              <a:round/>
              <a:headEnd/>
              <a:tailEnd/>
            </a:ln>
          </p:spPr>
          <p:txBody>
            <a:bodyPr wrap="none" anchor="ctr"/>
            <a:lstStyle/>
            <a:p>
              <a:endParaRPr lang="en-US"/>
            </a:p>
          </p:txBody>
        </p:sp>
        <p:sp>
          <p:nvSpPr>
            <p:cNvPr id="57" name="Freeform 28"/>
            <p:cNvSpPr>
              <a:spLocks/>
            </p:cNvSpPr>
            <p:nvPr/>
          </p:nvSpPr>
          <p:spPr bwMode="auto">
            <a:xfrm>
              <a:off x="1894" y="3124"/>
              <a:ext cx="166" cy="19"/>
            </a:xfrm>
            <a:custGeom>
              <a:avLst/>
              <a:gdLst>
                <a:gd name="T0" fmla="*/ 166 w 166"/>
                <a:gd name="T1" fmla="*/ 6 h 19"/>
                <a:gd name="T2" fmla="*/ 148 w 166"/>
                <a:gd name="T3" fmla="*/ 4 h 19"/>
                <a:gd name="T4" fmla="*/ 122 w 166"/>
                <a:gd name="T5" fmla="*/ 10 h 19"/>
                <a:gd name="T6" fmla="*/ 92 w 166"/>
                <a:gd name="T7" fmla="*/ 14 h 19"/>
                <a:gd name="T8" fmla="*/ 74 w 166"/>
                <a:gd name="T9" fmla="*/ 10 h 19"/>
                <a:gd name="T10" fmla="*/ 56 w 166"/>
                <a:gd name="T11" fmla="*/ 4 h 19"/>
                <a:gd name="T12" fmla="*/ 30 w 166"/>
                <a:gd name="T13" fmla="*/ 6 h 19"/>
                <a:gd name="T14" fmla="*/ 0 w 166"/>
                <a:gd name="T15" fmla="*/ 14 h 19"/>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19"/>
                <a:gd name="T26" fmla="*/ 166 w 16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19">
                  <a:moveTo>
                    <a:pt x="166" y="6"/>
                  </a:moveTo>
                  <a:cubicBezTo>
                    <a:pt x="151" y="1"/>
                    <a:pt x="158" y="0"/>
                    <a:pt x="148" y="4"/>
                  </a:cubicBezTo>
                  <a:cubicBezTo>
                    <a:pt x="141" y="13"/>
                    <a:pt x="133" y="7"/>
                    <a:pt x="122" y="10"/>
                  </a:cubicBezTo>
                  <a:cubicBezTo>
                    <a:pt x="115" y="19"/>
                    <a:pt x="103" y="12"/>
                    <a:pt x="92" y="14"/>
                  </a:cubicBezTo>
                  <a:cubicBezTo>
                    <a:pt x="83" y="19"/>
                    <a:pt x="81" y="17"/>
                    <a:pt x="74" y="10"/>
                  </a:cubicBezTo>
                  <a:cubicBezTo>
                    <a:pt x="62" y="17"/>
                    <a:pt x="60" y="16"/>
                    <a:pt x="56" y="4"/>
                  </a:cubicBezTo>
                  <a:cubicBezTo>
                    <a:pt x="42" y="13"/>
                    <a:pt x="59" y="3"/>
                    <a:pt x="30" y="6"/>
                  </a:cubicBezTo>
                  <a:cubicBezTo>
                    <a:pt x="20" y="6"/>
                    <a:pt x="11" y="14"/>
                    <a:pt x="0" y="14"/>
                  </a:cubicBezTo>
                </a:path>
              </a:pathLst>
            </a:custGeom>
            <a:grpFill/>
            <a:ln w="9525">
              <a:solidFill>
                <a:srgbClr val="FF2525"/>
              </a:solidFill>
              <a:round/>
              <a:headEnd/>
              <a:tailEnd/>
            </a:ln>
          </p:spPr>
          <p:txBody>
            <a:bodyPr wrap="none" anchor="ctr"/>
            <a:lstStyle/>
            <a:p>
              <a:endParaRPr lang="en-US"/>
            </a:p>
          </p:txBody>
        </p:sp>
        <p:sp>
          <p:nvSpPr>
            <p:cNvPr id="58" name="Freeform 29"/>
            <p:cNvSpPr>
              <a:spLocks/>
            </p:cNvSpPr>
            <p:nvPr/>
          </p:nvSpPr>
          <p:spPr bwMode="auto">
            <a:xfrm>
              <a:off x="1868" y="3140"/>
              <a:ext cx="188" cy="25"/>
            </a:xfrm>
            <a:custGeom>
              <a:avLst/>
              <a:gdLst>
                <a:gd name="T0" fmla="*/ 188 w 188"/>
                <a:gd name="T1" fmla="*/ 14 h 25"/>
                <a:gd name="T2" fmla="*/ 172 w 188"/>
                <a:gd name="T3" fmla="*/ 0 h 25"/>
                <a:gd name="T4" fmla="*/ 134 w 188"/>
                <a:gd name="T5" fmla="*/ 2 h 25"/>
                <a:gd name="T6" fmla="*/ 80 w 188"/>
                <a:gd name="T7" fmla="*/ 16 h 25"/>
                <a:gd name="T8" fmla="*/ 42 w 188"/>
                <a:gd name="T9" fmla="*/ 0 h 25"/>
                <a:gd name="T10" fmla="*/ 0 w 188"/>
                <a:gd name="T11" fmla="*/ 0 h 25"/>
                <a:gd name="T12" fmla="*/ 0 60000 65536"/>
                <a:gd name="T13" fmla="*/ 0 60000 65536"/>
                <a:gd name="T14" fmla="*/ 0 60000 65536"/>
                <a:gd name="T15" fmla="*/ 0 60000 65536"/>
                <a:gd name="T16" fmla="*/ 0 60000 65536"/>
                <a:gd name="T17" fmla="*/ 0 60000 65536"/>
                <a:gd name="T18" fmla="*/ 0 w 188"/>
                <a:gd name="T19" fmla="*/ 0 h 25"/>
                <a:gd name="T20" fmla="*/ 188 w 18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88" h="25">
                  <a:moveTo>
                    <a:pt x="188" y="14"/>
                  </a:moveTo>
                  <a:cubicBezTo>
                    <a:pt x="181" y="9"/>
                    <a:pt x="178" y="4"/>
                    <a:pt x="172" y="0"/>
                  </a:cubicBezTo>
                  <a:cubicBezTo>
                    <a:pt x="155" y="3"/>
                    <a:pt x="154" y="3"/>
                    <a:pt x="134" y="2"/>
                  </a:cubicBezTo>
                  <a:cubicBezTo>
                    <a:pt x="112" y="9"/>
                    <a:pt x="106" y="12"/>
                    <a:pt x="80" y="16"/>
                  </a:cubicBezTo>
                  <a:cubicBezTo>
                    <a:pt x="65" y="25"/>
                    <a:pt x="56" y="4"/>
                    <a:pt x="42" y="0"/>
                  </a:cubicBezTo>
                  <a:cubicBezTo>
                    <a:pt x="31" y="10"/>
                    <a:pt x="10" y="20"/>
                    <a:pt x="0" y="0"/>
                  </a:cubicBezTo>
                </a:path>
              </a:pathLst>
            </a:custGeom>
            <a:grpFill/>
            <a:ln w="9525">
              <a:solidFill>
                <a:schemeClr val="tx1"/>
              </a:solidFill>
              <a:round/>
              <a:headEnd/>
              <a:tailEnd/>
            </a:ln>
          </p:spPr>
          <p:txBody>
            <a:bodyPr wrap="none" anchor="ctr"/>
            <a:lstStyle/>
            <a:p>
              <a:endParaRPr lang="en-US"/>
            </a:p>
          </p:txBody>
        </p:sp>
        <p:sp>
          <p:nvSpPr>
            <p:cNvPr id="59" name="Freeform 30"/>
            <p:cNvSpPr>
              <a:spLocks/>
            </p:cNvSpPr>
            <p:nvPr/>
          </p:nvSpPr>
          <p:spPr bwMode="auto">
            <a:xfrm>
              <a:off x="1878" y="3120"/>
              <a:ext cx="176" cy="27"/>
            </a:xfrm>
            <a:custGeom>
              <a:avLst/>
              <a:gdLst>
                <a:gd name="T0" fmla="*/ 176 w 176"/>
                <a:gd name="T1" fmla="*/ 27 h 27"/>
                <a:gd name="T2" fmla="*/ 144 w 176"/>
                <a:gd name="T3" fmla="*/ 19 h 27"/>
                <a:gd name="T4" fmla="*/ 126 w 176"/>
                <a:gd name="T5" fmla="*/ 17 h 27"/>
                <a:gd name="T6" fmla="*/ 74 w 176"/>
                <a:gd name="T7" fmla="*/ 21 h 27"/>
                <a:gd name="T8" fmla="*/ 56 w 176"/>
                <a:gd name="T9" fmla="*/ 11 h 27"/>
                <a:gd name="T10" fmla="*/ 0 w 176"/>
                <a:gd name="T11" fmla="*/ 7 h 27"/>
                <a:gd name="T12" fmla="*/ 0 60000 65536"/>
                <a:gd name="T13" fmla="*/ 0 60000 65536"/>
                <a:gd name="T14" fmla="*/ 0 60000 65536"/>
                <a:gd name="T15" fmla="*/ 0 60000 65536"/>
                <a:gd name="T16" fmla="*/ 0 60000 65536"/>
                <a:gd name="T17" fmla="*/ 0 60000 65536"/>
                <a:gd name="T18" fmla="*/ 0 w 176"/>
                <a:gd name="T19" fmla="*/ 0 h 27"/>
                <a:gd name="T20" fmla="*/ 176 w 17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6" h="27">
                  <a:moveTo>
                    <a:pt x="176" y="27"/>
                  </a:moveTo>
                  <a:cubicBezTo>
                    <a:pt x="165" y="24"/>
                    <a:pt x="154" y="22"/>
                    <a:pt x="144" y="19"/>
                  </a:cubicBezTo>
                  <a:cubicBezTo>
                    <a:pt x="138" y="10"/>
                    <a:pt x="135" y="13"/>
                    <a:pt x="126" y="17"/>
                  </a:cubicBezTo>
                  <a:cubicBezTo>
                    <a:pt x="105" y="12"/>
                    <a:pt x="92" y="14"/>
                    <a:pt x="74" y="21"/>
                  </a:cubicBezTo>
                  <a:cubicBezTo>
                    <a:pt x="67" y="18"/>
                    <a:pt x="56" y="11"/>
                    <a:pt x="56" y="11"/>
                  </a:cubicBezTo>
                  <a:cubicBezTo>
                    <a:pt x="52" y="0"/>
                    <a:pt x="7" y="7"/>
                    <a:pt x="0" y="7"/>
                  </a:cubicBezTo>
                </a:path>
              </a:pathLst>
            </a:custGeom>
            <a:grpFill/>
            <a:ln w="9525">
              <a:solidFill>
                <a:schemeClr val="tx1"/>
              </a:solidFill>
              <a:round/>
              <a:headEnd/>
              <a:tailEnd/>
            </a:ln>
          </p:spPr>
          <p:txBody>
            <a:bodyPr wrap="none" anchor="ctr"/>
            <a:lstStyle/>
            <a:p>
              <a:endParaRPr lang="en-US"/>
            </a:p>
          </p:txBody>
        </p:sp>
      </p:grpSp>
      <p:sp>
        <p:nvSpPr>
          <p:cNvPr id="60" name="Line 31"/>
          <p:cNvSpPr>
            <a:spLocks noChangeShapeType="1"/>
          </p:cNvSpPr>
          <p:nvPr/>
        </p:nvSpPr>
        <p:spPr bwMode="auto">
          <a:xfrm>
            <a:off x="5588000" y="5829300"/>
            <a:ext cx="533400" cy="0"/>
          </a:xfrm>
          <a:prstGeom prst="line">
            <a:avLst/>
          </a:prstGeom>
          <a:noFill/>
          <a:ln w="38100" cmpd="sng">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1" name="Line 32"/>
          <p:cNvSpPr>
            <a:spLocks noChangeShapeType="1"/>
          </p:cNvSpPr>
          <p:nvPr/>
        </p:nvSpPr>
        <p:spPr bwMode="auto">
          <a:xfrm flipH="1">
            <a:off x="3530600" y="5829300"/>
            <a:ext cx="533400" cy="0"/>
          </a:xfrm>
          <a:prstGeom prst="line">
            <a:avLst/>
          </a:prstGeom>
          <a:noFill/>
          <a:ln w="38100" cmpd="sng">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62" name="Object 5"/>
          <p:cNvGraphicFramePr>
            <a:graphicFrameLocks noChangeAspect="1"/>
          </p:cNvGraphicFramePr>
          <p:nvPr/>
        </p:nvGraphicFramePr>
        <p:xfrm>
          <a:off x="3271838" y="5753100"/>
          <a:ext cx="433387" cy="350838"/>
        </p:xfrm>
        <a:graphic>
          <a:graphicData uri="http://schemas.openxmlformats.org/presentationml/2006/ole">
            <mc:AlternateContent xmlns:mc="http://schemas.openxmlformats.org/markup-compatibility/2006">
              <mc:Choice xmlns:v="urn:schemas-microsoft-com:vml" Requires="v">
                <p:oleObj spid="_x0000_s4118" name="Equation" r:id="rId9" imgW="266700" imgH="215900" progId="Equation.DSMT4">
                  <p:embed/>
                </p:oleObj>
              </mc:Choice>
              <mc:Fallback>
                <p:oleObj name="Equation" r:id="rId9" imgW="266700" imgH="215900" progId="Equation.DSMT4">
                  <p:embed/>
                  <p:pic>
                    <p:nvPicPr>
                      <p:cNvPr id="62"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1838" y="5753100"/>
                        <a:ext cx="433387" cy="350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3" name="Object 6"/>
          <p:cNvGraphicFramePr>
            <a:graphicFrameLocks noChangeAspect="1"/>
          </p:cNvGraphicFramePr>
          <p:nvPr/>
        </p:nvGraphicFramePr>
        <p:xfrm>
          <a:off x="5797550" y="5372100"/>
          <a:ext cx="433388" cy="350838"/>
        </p:xfrm>
        <a:graphic>
          <a:graphicData uri="http://schemas.openxmlformats.org/presentationml/2006/ole">
            <mc:AlternateContent xmlns:mc="http://schemas.openxmlformats.org/markup-compatibility/2006">
              <mc:Choice xmlns:v="urn:schemas-microsoft-com:vml" Requires="v">
                <p:oleObj spid="_x0000_s4119" name="Equation" r:id="rId11" imgW="266700" imgH="215900" progId="Equation.DSMT4">
                  <p:embed/>
                </p:oleObj>
              </mc:Choice>
              <mc:Fallback>
                <p:oleObj name="Equation" r:id="rId11" imgW="266700" imgH="215900" progId="Equation.DSMT4">
                  <p:embed/>
                  <p:pic>
                    <p:nvPicPr>
                      <p:cNvPr id="63"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7550" y="5372100"/>
                        <a:ext cx="433388" cy="350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4" name="Object 7"/>
          <p:cNvGraphicFramePr>
            <a:graphicFrameLocks noChangeAspect="1"/>
          </p:cNvGraphicFramePr>
          <p:nvPr/>
        </p:nvGraphicFramePr>
        <p:xfrm>
          <a:off x="3578225" y="5130800"/>
          <a:ext cx="371475" cy="371475"/>
        </p:xfrm>
        <a:graphic>
          <a:graphicData uri="http://schemas.openxmlformats.org/presentationml/2006/ole">
            <mc:AlternateContent xmlns:mc="http://schemas.openxmlformats.org/markup-compatibility/2006">
              <mc:Choice xmlns:v="urn:schemas-microsoft-com:vml" Requires="v">
                <p:oleObj spid="_x0000_s4120" name="Equation" r:id="rId13" imgW="228600" imgH="228600" progId="Equation.DSMT4">
                  <p:embed/>
                </p:oleObj>
              </mc:Choice>
              <mc:Fallback>
                <p:oleObj name="Equation" r:id="rId13" imgW="228600" imgH="228600" progId="Equation.DSMT4">
                  <p:embed/>
                  <p:pic>
                    <p:nvPicPr>
                      <p:cNvPr id="64" name="Object 7"/>
                      <p:cNvPicPr>
                        <a:picLocks noChangeAspect="1" noChangeArrowheads="1"/>
                      </p:cNvPicPr>
                      <p:nvPr/>
                    </p:nvPicPr>
                    <p:blipFill>
                      <a:blip r:embed="rId14"/>
                      <a:srcRect/>
                      <a:stretch>
                        <a:fillRect/>
                      </a:stretch>
                    </p:blipFill>
                    <p:spPr bwMode="auto">
                      <a:xfrm>
                        <a:off x="3578225" y="5130800"/>
                        <a:ext cx="371475" cy="371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5" name="Text Box 36"/>
          <p:cNvSpPr txBox="1">
            <a:spLocks noChangeArrowheads="1"/>
          </p:cNvSpPr>
          <p:nvPr/>
        </p:nvSpPr>
        <p:spPr bwMode="auto">
          <a:xfrm>
            <a:off x="381000" y="3263900"/>
            <a:ext cx="178716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solidFill>
                  <a:srgbClr val="FF0000"/>
                </a:solidFill>
                <a:latin typeface="Times New Roman"/>
                <a:cs typeface="Times New Roman"/>
              </a:rPr>
              <a:t>before collision</a:t>
            </a:r>
          </a:p>
        </p:txBody>
      </p:sp>
      <p:sp>
        <p:nvSpPr>
          <p:cNvPr id="66" name="Text Box 37"/>
          <p:cNvSpPr txBox="1">
            <a:spLocks noChangeArrowheads="1"/>
          </p:cNvSpPr>
          <p:nvPr/>
        </p:nvSpPr>
        <p:spPr bwMode="auto">
          <a:xfrm>
            <a:off x="457200" y="4953000"/>
            <a:ext cx="173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solidFill>
                  <a:srgbClr val="FF0000"/>
                </a:solidFill>
                <a:latin typeface="Times New Roman"/>
                <a:cs typeface="Times New Roman"/>
              </a:rPr>
              <a:t>after collision:</a:t>
            </a:r>
          </a:p>
        </p:txBody>
      </p:sp>
      <p:sp>
        <p:nvSpPr>
          <p:cNvPr id="67" name="Rectangle 66"/>
          <p:cNvSpPr/>
          <p:nvPr/>
        </p:nvSpPr>
        <p:spPr>
          <a:xfrm>
            <a:off x="2857500" y="6146071"/>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0" y="5401"/>
            <a:ext cx="9144000" cy="1569660"/>
          </a:xfrm>
          <a:prstGeom prst="rect">
            <a:avLst/>
          </a:prstGeom>
          <a:noFill/>
        </p:spPr>
        <p:txBody>
          <a:bodyPr wrap="square" rtlCol="0">
            <a:spAutoFit/>
          </a:bodyPr>
          <a:lstStyle/>
          <a:p>
            <a:pPr algn="ctr"/>
            <a:r>
              <a:rPr lang="en-US" sz="4800" dirty="0">
                <a:solidFill>
                  <a:srgbClr val="FF0000"/>
                </a:solidFill>
                <a:latin typeface="Apple Chancery"/>
                <a:cs typeface="Apple Chancery"/>
              </a:rPr>
              <a:t>The Modified Conservation of Momentum Theory</a:t>
            </a:r>
          </a:p>
        </p:txBody>
      </p:sp>
    </p:spTree>
    <p:extLst>
      <p:ext uri="{BB962C8B-B14F-4D97-AF65-F5344CB8AC3E}">
        <p14:creationId xmlns:p14="http://schemas.microsoft.com/office/powerpoint/2010/main" val="2247158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8" name="Rectangle 6"/>
          <p:cNvSpPr>
            <a:spLocks noChangeArrowheads="1"/>
          </p:cNvSpPr>
          <p:nvPr/>
        </p:nvSpPr>
        <p:spPr bwMode="auto">
          <a:xfrm>
            <a:off x="7391400" y="872164"/>
            <a:ext cx="355600" cy="355684"/>
          </a:xfrm>
          <a:prstGeom prst="rect">
            <a:avLst/>
          </a:prstGeom>
          <a:solidFill>
            <a:srgbClr val="0000FF"/>
          </a:solidFill>
          <a:ln w="9525">
            <a:solidFill>
              <a:schemeClr val="tx1"/>
            </a:solidFill>
            <a:miter lim="800000"/>
            <a:headEnd/>
            <a:tailEnd/>
          </a:ln>
        </p:spPr>
        <p:txBody>
          <a:bodyPr wrap="none" anchor="ctr"/>
          <a:lstStyle/>
          <a:p>
            <a:endParaRPr lang="en-US"/>
          </a:p>
        </p:txBody>
      </p:sp>
      <p:grpSp>
        <p:nvGrpSpPr>
          <p:cNvPr id="3" name="Group 2"/>
          <p:cNvGrpSpPr/>
          <p:nvPr/>
        </p:nvGrpSpPr>
        <p:grpSpPr>
          <a:xfrm>
            <a:off x="6742995" y="135522"/>
            <a:ext cx="414867" cy="317583"/>
            <a:chOff x="6544733" y="673142"/>
            <a:chExt cx="414867" cy="317583"/>
          </a:xfrm>
        </p:grpSpPr>
        <p:sp>
          <p:nvSpPr>
            <p:cNvPr id="14353" name="Line 11"/>
            <p:cNvSpPr>
              <a:spLocks noChangeShapeType="1"/>
            </p:cNvSpPr>
            <p:nvPr/>
          </p:nvSpPr>
          <p:spPr bwMode="auto">
            <a:xfrm>
              <a:off x="6544733" y="990725"/>
              <a:ext cx="414867"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4355" name="Object 5"/>
            <p:cNvGraphicFramePr>
              <a:graphicFrameLocks noChangeAspect="1"/>
            </p:cNvGraphicFramePr>
            <p:nvPr/>
          </p:nvGraphicFramePr>
          <p:xfrm>
            <a:off x="6606117" y="673142"/>
            <a:ext cx="322263" cy="272938"/>
          </p:xfrm>
          <a:graphic>
            <a:graphicData uri="http://schemas.openxmlformats.org/presentationml/2006/ole">
              <mc:AlternateContent xmlns:mc="http://schemas.openxmlformats.org/markup-compatibility/2006">
                <mc:Choice xmlns:v="urn:schemas-microsoft-com:vml" Requires="v">
                  <p:oleObj spid="_x0000_s5151" name="Equation" r:id="rId3" imgW="254000" imgH="215900" progId="Equation.DSMT4">
                    <p:embed/>
                  </p:oleObj>
                </mc:Choice>
                <mc:Fallback>
                  <p:oleObj name="Equation" r:id="rId3" imgW="254000" imgH="215900" progId="Equation.DSMT4">
                    <p:embed/>
                    <p:pic>
                      <p:nvPicPr>
                        <p:cNvPr id="1435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117" y="673142"/>
                          <a:ext cx="322263" cy="27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4" name="Group 3"/>
          <p:cNvGrpSpPr/>
          <p:nvPr/>
        </p:nvGrpSpPr>
        <p:grpSpPr>
          <a:xfrm>
            <a:off x="7357533" y="381000"/>
            <a:ext cx="414867" cy="304883"/>
            <a:chOff x="7450667" y="685842"/>
            <a:chExt cx="414867" cy="304883"/>
          </a:xfrm>
        </p:grpSpPr>
        <p:sp>
          <p:nvSpPr>
            <p:cNvPr id="14354" name="Line 12"/>
            <p:cNvSpPr>
              <a:spLocks noChangeShapeType="1"/>
            </p:cNvSpPr>
            <p:nvPr/>
          </p:nvSpPr>
          <p:spPr bwMode="auto">
            <a:xfrm flipH="1">
              <a:off x="7450667" y="990725"/>
              <a:ext cx="414867"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4356" name="Object 6"/>
            <p:cNvGraphicFramePr>
              <a:graphicFrameLocks noChangeAspect="1"/>
            </p:cNvGraphicFramePr>
            <p:nvPr/>
          </p:nvGraphicFramePr>
          <p:xfrm>
            <a:off x="7500761" y="685842"/>
            <a:ext cx="303742" cy="272938"/>
          </p:xfrm>
          <a:graphic>
            <a:graphicData uri="http://schemas.openxmlformats.org/presentationml/2006/ole">
              <mc:AlternateContent xmlns:mc="http://schemas.openxmlformats.org/markup-compatibility/2006">
                <mc:Choice xmlns:v="urn:schemas-microsoft-com:vml" Requires="v">
                  <p:oleObj spid="_x0000_s5152" name="Equation" r:id="rId5" imgW="241300" imgH="215900" progId="Equation.DSMT4">
                    <p:embed/>
                  </p:oleObj>
                </mc:Choice>
                <mc:Fallback>
                  <p:oleObj name="Equation" r:id="rId5" imgW="241300" imgH="215900" progId="Equation.DSMT4">
                    <p:embed/>
                    <p:pic>
                      <p:nvPicPr>
                        <p:cNvPr id="1435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0761" y="685842"/>
                          <a:ext cx="303742" cy="27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2" name="Group 1"/>
          <p:cNvGrpSpPr/>
          <p:nvPr/>
        </p:nvGrpSpPr>
        <p:grpSpPr>
          <a:xfrm>
            <a:off x="6333067" y="457200"/>
            <a:ext cx="888999" cy="770648"/>
            <a:chOff x="5494867" y="457200"/>
            <a:chExt cx="888999" cy="770648"/>
          </a:xfrm>
        </p:grpSpPr>
        <p:sp>
          <p:nvSpPr>
            <p:cNvPr id="14347" name="Rectangle 5"/>
            <p:cNvSpPr>
              <a:spLocks noChangeArrowheads="1"/>
            </p:cNvSpPr>
            <p:nvPr/>
          </p:nvSpPr>
          <p:spPr bwMode="auto">
            <a:xfrm>
              <a:off x="5909733" y="872164"/>
              <a:ext cx="474133" cy="355684"/>
            </a:xfrm>
            <a:prstGeom prst="rect">
              <a:avLst/>
            </a:prstGeom>
            <a:solidFill>
              <a:srgbClr val="00F301"/>
            </a:solidFill>
            <a:ln w="9525">
              <a:solidFill>
                <a:schemeClr val="tx1"/>
              </a:solidFill>
              <a:miter lim="800000"/>
              <a:headEnd/>
              <a:tailEnd/>
            </a:ln>
          </p:spPr>
          <p:txBody>
            <a:bodyPr wrap="none" anchor="ctr"/>
            <a:lstStyle/>
            <a:p>
              <a:endParaRPr lang="en-US"/>
            </a:p>
          </p:txBody>
        </p:sp>
        <p:sp>
          <p:nvSpPr>
            <p:cNvPr id="14349" name="Freeform 7"/>
            <p:cNvSpPr>
              <a:spLocks/>
            </p:cNvSpPr>
            <p:nvPr/>
          </p:nvSpPr>
          <p:spPr bwMode="auto">
            <a:xfrm>
              <a:off x="5909733" y="753603"/>
              <a:ext cx="296333" cy="118561"/>
            </a:xfrm>
            <a:custGeom>
              <a:avLst/>
              <a:gdLst>
                <a:gd name="T0" fmla="*/ 240 w 240"/>
                <a:gd name="T1" fmla="*/ 96 h 96"/>
                <a:gd name="T2" fmla="*/ 192 w 240"/>
                <a:gd name="T3" fmla="*/ 96 h 96"/>
                <a:gd name="T4" fmla="*/ 192 w 240"/>
                <a:gd name="T5" fmla="*/ 48 h 96"/>
                <a:gd name="T6" fmla="*/ 0 w 240"/>
                <a:gd name="T7" fmla="*/ 48 h 96"/>
                <a:gd name="T8" fmla="*/ 0 w 240"/>
                <a:gd name="T9" fmla="*/ 0 h 96"/>
                <a:gd name="T10" fmla="*/ 240 w 240"/>
                <a:gd name="T11" fmla="*/ 0 h 96"/>
                <a:gd name="T12" fmla="*/ 240 w 240"/>
                <a:gd name="T13" fmla="*/ 96 h 96"/>
                <a:gd name="T14" fmla="*/ 0 60000 65536"/>
                <a:gd name="T15" fmla="*/ 0 60000 65536"/>
                <a:gd name="T16" fmla="*/ 0 60000 65536"/>
                <a:gd name="T17" fmla="*/ 0 60000 65536"/>
                <a:gd name="T18" fmla="*/ 0 60000 65536"/>
                <a:gd name="T19" fmla="*/ 0 60000 65536"/>
                <a:gd name="T20" fmla="*/ 0 60000 65536"/>
                <a:gd name="T21" fmla="*/ 0 w 240"/>
                <a:gd name="T22" fmla="*/ 0 h 96"/>
                <a:gd name="T23" fmla="*/ 240 w 24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96">
                  <a:moveTo>
                    <a:pt x="240" y="96"/>
                  </a:moveTo>
                  <a:lnTo>
                    <a:pt x="192" y="96"/>
                  </a:lnTo>
                  <a:lnTo>
                    <a:pt x="192" y="48"/>
                  </a:lnTo>
                  <a:lnTo>
                    <a:pt x="0" y="48"/>
                  </a:lnTo>
                  <a:lnTo>
                    <a:pt x="0" y="0"/>
                  </a:lnTo>
                  <a:lnTo>
                    <a:pt x="240" y="0"/>
                  </a:lnTo>
                  <a:lnTo>
                    <a:pt x="240" y="96"/>
                  </a:lnTo>
                  <a:close/>
                </a:path>
              </a:pathLst>
            </a:custGeom>
            <a:solidFill>
              <a:srgbClr val="00F301"/>
            </a:solidFill>
            <a:ln w="9525">
              <a:solidFill>
                <a:schemeClr val="tx1"/>
              </a:solidFill>
              <a:round/>
              <a:headEnd/>
              <a:tailEnd/>
            </a:ln>
          </p:spPr>
          <p:txBody>
            <a:bodyPr wrap="none" anchor="ctr"/>
            <a:lstStyle/>
            <a:p>
              <a:endParaRPr lang="en-US"/>
            </a:p>
          </p:txBody>
        </p:sp>
        <p:sp>
          <p:nvSpPr>
            <p:cNvPr id="14350" name="Freeform 8"/>
            <p:cNvSpPr>
              <a:spLocks/>
            </p:cNvSpPr>
            <p:nvPr/>
          </p:nvSpPr>
          <p:spPr bwMode="auto">
            <a:xfrm>
              <a:off x="5699831" y="758543"/>
              <a:ext cx="204964" cy="23465"/>
            </a:xfrm>
            <a:custGeom>
              <a:avLst/>
              <a:gdLst>
                <a:gd name="T0" fmla="*/ 166 w 166"/>
                <a:gd name="T1" fmla="*/ 6 h 19"/>
                <a:gd name="T2" fmla="*/ 148 w 166"/>
                <a:gd name="T3" fmla="*/ 4 h 19"/>
                <a:gd name="T4" fmla="*/ 122 w 166"/>
                <a:gd name="T5" fmla="*/ 10 h 19"/>
                <a:gd name="T6" fmla="*/ 92 w 166"/>
                <a:gd name="T7" fmla="*/ 14 h 19"/>
                <a:gd name="T8" fmla="*/ 74 w 166"/>
                <a:gd name="T9" fmla="*/ 10 h 19"/>
                <a:gd name="T10" fmla="*/ 56 w 166"/>
                <a:gd name="T11" fmla="*/ 4 h 19"/>
                <a:gd name="T12" fmla="*/ 30 w 166"/>
                <a:gd name="T13" fmla="*/ 6 h 19"/>
                <a:gd name="T14" fmla="*/ 0 w 166"/>
                <a:gd name="T15" fmla="*/ 14 h 19"/>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19"/>
                <a:gd name="T26" fmla="*/ 166 w 16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19">
                  <a:moveTo>
                    <a:pt x="166" y="6"/>
                  </a:moveTo>
                  <a:cubicBezTo>
                    <a:pt x="151" y="1"/>
                    <a:pt x="158" y="0"/>
                    <a:pt x="148" y="4"/>
                  </a:cubicBezTo>
                  <a:cubicBezTo>
                    <a:pt x="141" y="13"/>
                    <a:pt x="133" y="7"/>
                    <a:pt x="122" y="10"/>
                  </a:cubicBezTo>
                  <a:cubicBezTo>
                    <a:pt x="115" y="19"/>
                    <a:pt x="103" y="12"/>
                    <a:pt x="92" y="14"/>
                  </a:cubicBezTo>
                  <a:cubicBezTo>
                    <a:pt x="83" y="19"/>
                    <a:pt x="81" y="17"/>
                    <a:pt x="74" y="10"/>
                  </a:cubicBezTo>
                  <a:cubicBezTo>
                    <a:pt x="62" y="17"/>
                    <a:pt x="60" y="16"/>
                    <a:pt x="56" y="4"/>
                  </a:cubicBezTo>
                  <a:cubicBezTo>
                    <a:pt x="42" y="13"/>
                    <a:pt x="59" y="3"/>
                    <a:pt x="30" y="6"/>
                  </a:cubicBezTo>
                  <a:cubicBezTo>
                    <a:pt x="20" y="6"/>
                    <a:pt x="11" y="14"/>
                    <a:pt x="0" y="14"/>
                  </a:cubicBezTo>
                </a:path>
              </a:pathLst>
            </a:custGeom>
            <a:solidFill>
              <a:srgbClr val="FF0000"/>
            </a:solidFill>
            <a:ln w="9525">
              <a:solidFill>
                <a:srgbClr val="FF2525"/>
              </a:solidFill>
              <a:round/>
              <a:headEnd/>
              <a:tailEnd/>
            </a:ln>
          </p:spPr>
          <p:txBody>
            <a:bodyPr wrap="none" anchor="ctr"/>
            <a:lstStyle/>
            <a:p>
              <a:endParaRPr lang="en-US"/>
            </a:p>
          </p:txBody>
        </p:sp>
        <p:sp>
          <p:nvSpPr>
            <p:cNvPr id="14351" name="Freeform 9"/>
            <p:cNvSpPr>
              <a:spLocks/>
            </p:cNvSpPr>
            <p:nvPr/>
          </p:nvSpPr>
          <p:spPr bwMode="auto">
            <a:xfrm>
              <a:off x="5667728" y="778303"/>
              <a:ext cx="232128" cy="30875"/>
            </a:xfrm>
            <a:custGeom>
              <a:avLst/>
              <a:gdLst>
                <a:gd name="T0" fmla="*/ 188 w 188"/>
                <a:gd name="T1" fmla="*/ 14 h 25"/>
                <a:gd name="T2" fmla="*/ 172 w 188"/>
                <a:gd name="T3" fmla="*/ 0 h 25"/>
                <a:gd name="T4" fmla="*/ 134 w 188"/>
                <a:gd name="T5" fmla="*/ 2 h 25"/>
                <a:gd name="T6" fmla="*/ 80 w 188"/>
                <a:gd name="T7" fmla="*/ 16 h 25"/>
                <a:gd name="T8" fmla="*/ 42 w 188"/>
                <a:gd name="T9" fmla="*/ 0 h 25"/>
                <a:gd name="T10" fmla="*/ 0 w 188"/>
                <a:gd name="T11" fmla="*/ 0 h 25"/>
                <a:gd name="T12" fmla="*/ 0 60000 65536"/>
                <a:gd name="T13" fmla="*/ 0 60000 65536"/>
                <a:gd name="T14" fmla="*/ 0 60000 65536"/>
                <a:gd name="T15" fmla="*/ 0 60000 65536"/>
                <a:gd name="T16" fmla="*/ 0 60000 65536"/>
                <a:gd name="T17" fmla="*/ 0 60000 65536"/>
                <a:gd name="T18" fmla="*/ 0 w 188"/>
                <a:gd name="T19" fmla="*/ 0 h 25"/>
                <a:gd name="T20" fmla="*/ 188 w 18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88" h="25">
                  <a:moveTo>
                    <a:pt x="188" y="14"/>
                  </a:moveTo>
                  <a:cubicBezTo>
                    <a:pt x="181" y="9"/>
                    <a:pt x="178" y="4"/>
                    <a:pt x="172" y="0"/>
                  </a:cubicBezTo>
                  <a:cubicBezTo>
                    <a:pt x="155" y="3"/>
                    <a:pt x="154" y="3"/>
                    <a:pt x="134" y="2"/>
                  </a:cubicBezTo>
                  <a:cubicBezTo>
                    <a:pt x="112" y="9"/>
                    <a:pt x="106" y="12"/>
                    <a:pt x="80" y="16"/>
                  </a:cubicBezTo>
                  <a:cubicBezTo>
                    <a:pt x="65" y="25"/>
                    <a:pt x="56" y="4"/>
                    <a:pt x="42" y="0"/>
                  </a:cubicBezTo>
                  <a:cubicBezTo>
                    <a:pt x="31" y="10"/>
                    <a:pt x="10" y="20"/>
                    <a:pt x="0" y="0"/>
                  </a:cubicBezTo>
                </a:path>
              </a:pathLst>
            </a:custGeom>
            <a:solidFill>
              <a:srgbClr val="FF2525"/>
            </a:solidFill>
            <a:ln w="9525">
              <a:solidFill>
                <a:schemeClr val="tx1"/>
              </a:solidFill>
              <a:round/>
              <a:headEnd/>
              <a:tailEnd/>
            </a:ln>
          </p:spPr>
          <p:txBody>
            <a:bodyPr wrap="none" anchor="ctr"/>
            <a:lstStyle/>
            <a:p>
              <a:endParaRPr lang="en-US"/>
            </a:p>
          </p:txBody>
        </p:sp>
        <p:sp>
          <p:nvSpPr>
            <p:cNvPr id="14352" name="Freeform 10"/>
            <p:cNvSpPr>
              <a:spLocks/>
            </p:cNvSpPr>
            <p:nvPr/>
          </p:nvSpPr>
          <p:spPr bwMode="auto">
            <a:xfrm>
              <a:off x="5680075" y="753603"/>
              <a:ext cx="217311" cy="33345"/>
            </a:xfrm>
            <a:custGeom>
              <a:avLst/>
              <a:gdLst>
                <a:gd name="T0" fmla="*/ 176 w 176"/>
                <a:gd name="T1" fmla="*/ 27 h 27"/>
                <a:gd name="T2" fmla="*/ 144 w 176"/>
                <a:gd name="T3" fmla="*/ 19 h 27"/>
                <a:gd name="T4" fmla="*/ 126 w 176"/>
                <a:gd name="T5" fmla="*/ 17 h 27"/>
                <a:gd name="T6" fmla="*/ 74 w 176"/>
                <a:gd name="T7" fmla="*/ 21 h 27"/>
                <a:gd name="T8" fmla="*/ 56 w 176"/>
                <a:gd name="T9" fmla="*/ 11 h 27"/>
                <a:gd name="T10" fmla="*/ 0 w 176"/>
                <a:gd name="T11" fmla="*/ 7 h 27"/>
                <a:gd name="T12" fmla="*/ 0 60000 65536"/>
                <a:gd name="T13" fmla="*/ 0 60000 65536"/>
                <a:gd name="T14" fmla="*/ 0 60000 65536"/>
                <a:gd name="T15" fmla="*/ 0 60000 65536"/>
                <a:gd name="T16" fmla="*/ 0 60000 65536"/>
                <a:gd name="T17" fmla="*/ 0 60000 65536"/>
                <a:gd name="T18" fmla="*/ 0 w 176"/>
                <a:gd name="T19" fmla="*/ 0 h 27"/>
                <a:gd name="T20" fmla="*/ 176 w 17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6" h="27">
                  <a:moveTo>
                    <a:pt x="176" y="27"/>
                  </a:moveTo>
                  <a:cubicBezTo>
                    <a:pt x="165" y="24"/>
                    <a:pt x="154" y="22"/>
                    <a:pt x="144" y="19"/>
                  </a:cubicBezTo>
                  <a:cubicBezTo>
                    <a:pt x="138" y="10"/>
                    <a:pt x="135" y="13"/>
                    <a:pt x="126" y="17"/>
                  </a:cubicBezTo>
                  <a:cubicBezTo>
                    <a:pt x="105" y="12"/>
                    <a:pt x="92" y="14"/>
                    <a:pt x="74" y="21"/>
                  </a:cubicBezTo>
                  <a:cubicBezTo>
                    <a:pt x="67" y="18"/>
                    <a:pt x="56" y="11"/>
                    <a:pt x="56" y="11"/>
                  </a:cubicBezTo>
                  <a:cubicBezTo>
                    <a:pt x="52" y="0"/>
                    <a:pt x="7" y="7"/>
                    <a:pt x="0" y="7"/>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aphicFrame>
          <p:nvGraphicFramePr>
            <p:cNvPr id="14357" name="Object 7"/>
            <p:cNvGraphicFramePr>
              <a:graphicFrameLocks noChangeAspect="1"/>
            </p:cNvGraphicFramePr>
            <p:nvPr/>
          </p:nvGraphicFramePr>
          <p:xfrm>
            <a:off x="5494867" y="457200"/>
            <a:ext cx="465490" cy="288993"/>
          </p:xfrm>
          <a:graphic>
            <a:graphicData uri="http://schemas.openxmlformats.org/presentationml/2006/ole">
              <mc:AlternateContent xmlns:mc="http://schemas.openxmlformats.org/markup-compatibility/2006">
                <mc:Choice xmlns:v="urn:schemas-microsoft-com:vml" Requires="v">
                  <p:oleObj spid="_x0000_s5153" name="Equation" r:id="rId7" imgW="368300" imgH="228600" progId="Equation.DSMT4">
                    <p:embed/>
                  </p:oleObj>
                </mc:Choice>
                <mc:Fallback>
                  <p:oleObj name="Equation" r:id="rId7" imgW="368300" imgH="228600" progId="Equation.DSMT4">
                    <p:embed/>
                    <p:pic>
                      <p:nvPicPr>
                        <p:cNvPr id="14357"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4867" y="457200"/>
                          <a:ext cx="465490" cy="2889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14359" name="Rectangle 17"/>
          <p:cNvSpPr>
            <a:spLocks noChangeArrowheads="1"/>
          </p:cNvSpPr>
          <p:nvPr/>
        </p:nvSpPr>
        <p:spPr bwMode="auto">
          <a:xfrm>
            <a:off x="7395633" y="2011279"/>
            <a:ext cx="355600" cy="355684"/>
          </a:xfrm>
          <a:prstGeom prst="rect">
            <a:avLst/>
          </a:prstGeom>
          <a:solidFill>
            <a:srgbClr val="0000FF"/>
          </a:solidFill>
          <a:ln w="9525">
            <a:solidFill>
              <a:schemeClr val="tx1"/>
            </a:solidFill>
            <a:miter lim="800000"/>
            <a:headEnd/>
            <a:tailEnd/>
          </a:ln>
        </p:spPr>
        <p:txBody>
          <a:bodyPr wrap="none" anchor="ctr"/>
          <a:lstStyle/>
          <a:p>
            <a:endParaRPr lang="en-US"/>
          </a:p>
        </p:txBody>
      </p:sp>
      <p:grpSp>
        <p:nvGrpSpPr>
          <p:cNvPr id="14360" name="Group 18"/>
          <p:cNvGrpSpPr>
            <a:grpSpLocks/>
          </p:cNvGrpSpPr>
          <p:nvPr/>
        </p:nvGrpSpPr>
        <p:grpSpPr bwMode="auto">
          <a:xfrm>
            <a:off x="6535561" y="1892718"/>
            <a:ext cx="716139" cy="474245"/>
            <a:chOff x="1868" y="3120"/>
            <a:chExt cx="580" cy="384"/>
          </a:xfrm>
          <a:solidFill>
            <a:srgbClr val="00F301"/>
          </a:solidFill>
        </p:grpSpPr>
        <p:sp>
          <p:nvSpPr>
            <p:cNvPr id="14366" name="Rectangle 19"/>
            <p:cNvSpPr>
              <a:spLocks noChangeArrowheads="1"/>
            </p:cNvSpPr>
            <p:nvPr/>
          </p:nvSpPr>
          <p:spPr bwMode="auto">
            <a:xfrm>
              <a:off x="2064" y="3216"/>
              <a:ext cx="384" cy="288"/>
            </a:xfrm>
            <a:prstGeom prst="rect">
              <a:avLst/>
            </a:prstGeom>
            <a:grpFill/>
            <a:ln w="9525">
              <a:solidFill>
                <a:schemeClr val="tx1"/>
              </a:solidFill>
              <a:miter lim="800000"/>
              <a:headEnd/>
              <a:tailEnd/>
            </a:ln>
          </p:spPr>
          <p:txBody>
            <a:bodyPr wrap="none" anchor="ctr"/>
            <a:lstStyle/>
            <a:p>
              <a:endParaRPr lang="en-US"/>
            </a:p>
          </p:txBody>
        </p:sp>
        <p:sp>
          <p:nvSpPr>
            <p:cNvPr id="14367" name="Freeform 20"/>
            <p:cNvSpPr>
              <a:spLocks/>
            </p:cNvSpPr>
            <p:nvPr/>
          </p:nvSpPr>
          <p:spPr bwMode="auto">
            <a:xfrm>
              <a:off x="2064" y="3120"/>
              <a:ext cx="240" cy="96"/>
            </a:xfrm>
            <a:custGeom>
              <a:avLst/>
              <a:gdLst>
                <a:gd name="T0" fmla="*/ 240 w 240"/>
                <a:gd name="T1" fmla="*/ 96 h 96"/>
                <a:gd name="T2" fmla="*/ 192 w 240"/>
                <a:gd name="T3" fmla="*/ 96 h 96"/>
                <a:gd name="T4" fmla="*/ 192 w 240"/>
                <a:gd name="T5" fmla="*/ 48 h 96"/>
                <a:gd name="T6" fmla="*/ 0 w 240"/>
                <a:gd name="T7" fmla="*/ 48 h 96"/>
                <a:gd name="T8" fmla="*/ 0 w 240"/>
                <a:gd name="T9" fmla="*/ 0 h 96"/>
                <a:gd name="T10" fmla="*/ 240 w 240"/>
                <a:gd name="T11" fmla="*/ 0 h 96"/>
                <a:gd name="T12" fmla="*/ 240 w 240"/>
                <a:gd name="T13" fmla="*/ 96 h 96"/>
                <a:gd name="T14" fmla="*/ 0 60000 65536"/>
                <a:gd name="T15" fmla="*/ 0 60000 65536"/>
                <a:gd name="T16" fmla="*/ 0 60000 65536"/>
                <a:gd name="T17" fmla="*/ 0 60000 65536"/>
                <a:gd name="T18" fmla="*/ 0 60000 65536"/>
                <a:gd name="T19" fmla="*/ 0 60000 65536"/>
                <a:gd name="T20" fmla="*/ 0 60000 65536"/>
                <a:gd name="T21" fmla="*/ 0 w 240"/>
                <a:gd name="T22" fmla="*/ 0 h 96"/>
                <a:gd name="T23" fmla="*/ 240 w 24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96">
                  <a:moveTo>
                    <a:pt x="240" y="96"/>
                  </a:moveTo>
                  <a:lnTo>
                    <a:pt x="192" y="96"/>
                  </a:lnTo>
                  <a:lnTo>
                    <a:pt x="192" y="48"/>
                  </a:lnTo>
                  <a:lnTo>
                    <a:pt x="0" y="48"/>
                  </a:lnTo>
                  <a:lnTo>
                    <a:pt x="0" y="0"/>
                  </a:lnTo>
                  <a:lnTo>
                    <a:pt x="240" y="0"/>
                  </a:lnTo>
                  <a:lnTo>
                    <a:pt x="240" y="96"/>
                  </a:lnTo>
                  <a:close/>
                </a:path>
              </a:pathLst>
            </a:custGeom>
            <a:grpFill/>
            <a:ln w="9525">
              <a:solidFill>
                <a:schemeClr val="tx1"/>
              </a:solidFill>
              <a:round/>
              <a:headEnd/>
              <a:tailEnd/>
            </a:ln>
          </p:spPr>
          <p:txBody>
            <a:bodyPr wrap="none" anchor="ctr"/>
            <a:lstStyle/>
            <a:p>
              <a:endParaRPr lang="en-US"/>
            </a:p>
          </p:txBody>
        </p:sp>
        <p:sp>
          <p:nvSpPr>
            <p:cNvPr id="14368" name="Freeform 21"/>
            <p:cNvSpPr>
              <a:spLocks/>
            </p:cNvSpPr>
            <p:nvPr/>
          </p:nvSpPr>
          <p:spPr bwMode="auto">
            <a:xfrm>
              <a:off x="1894" y="3124"/>
              <a:ext cx="166" cy="19"/>
            </a:xfrm>
            <a:custGeom>
              <a:avLst/>
              <a:gdLst>
                <a:gd name="T0" fmla="*/ 166 w 166"/>
                <a:gd name="T1" fmla="*/ 6 h 19"/>
                <a:gd name="T2" fmla="*/ 148 w 166"/>
                <a:gd name="T3" fmla="*/ 4 h 19"/>
                <a:gd name="T4" fmla="*/ 122 w 166"/>
                <a:gd name="T5" fmla="*/ 10 h 19"/>
                <a:gd name="T6" fmla="*/ 92 w 166"/>
                <a:gd name="T7" fmla="*/ 14 h 19"/>
                <a:gd name="T8" fmla="*/ 74 w 166"/>
                <a:gd name="T9" fmla="*/ 10 h 19"/>
                <a:gd name="T10" fmla="*/ 56 w 166"/>
                <a:gd name="T11" fmla="*/ 4 h 19"/>
                <a:gd name="T12" fmla="*/ 30 w 166"/>
                <a:gd name="T13" fmla="*/ 6 h 19"/>
                <a:gd name="T14" fmla="*/ 0 w 166"/>
                <a:gd name="T15" fmla="*/ 14 h 19"/>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19"/>
                <a:gd name="T26" fmla="*/ 166 w 16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19">
                  <a:moveTo>
                    <a:pt x="166" y="6"/>
                  </a:moveTo>
                  <a:cubicBezTo>
                    <a:pt x="151" y="1"/>
                    <a:pt x="158" y="0"/>
                    <a:pt x="148" y="4"/>
                  </a:cubicBezTo>
                  <a:cubicBezTo>
                    <a:pt x="141" y="13"/>
                    <a:pt x="133" y="7"/>
                    <a:pt x="122" y="10"/>
                  </a:cubicBezTo>
                  <a:cubicBezTo>
                    <a:pt x="115" y="19"/>
                    <a:pt x="103" y="12"/>
                    <a:pt x="92" y="14"/>
                  </a:cubicBezTo>
                  <a:cubicBezTo>
                    <a:pt x="83" y="19"/>
                    <a:pt x="81" y="17"/>
                    <a:pt x="74" y="10"/>
                  </a:cubicBezTo>
                  <a:cubicBezTo>
                    <a:pt x="62" y="17"/>
                    <a:pt x="60" y="16"/>
                    <a:pt x="56" y="4"/>
                  </a:cubicBezTo>
                  <a:cubicBezTo>
                    <a:pt x="42" y="13"/>
                    <a:pt x="59" y="3"/>
                    <a:pt x="30" y="6"/>
                  </a:cubicBezTo>
                  <a:cubicBezTo>
                    <a:pt x="20" y="6"/>
                    <a:pt x="11" y="14"/>
                    <a:pt x="0" y="14"/>
                  </a:cubicBezTo>
                </a:path>
              </a:pathLst>
            </a:custGeom>
            <a:grpFill/>
            <a:ln w="9525">
              <a:solidFill>
                <a:srgbClr val="FF0000"/>
              </a:solidFill>
              <a:round/>
              <a:headEnd/>
              <a:tailEnd/>
            </a:ln>
          </p:spPr>
          <p:txBody>
            <a:bodyPr wrap="none" anchor="ctr"/>
            <a:lstStyle/>
            <a:p>
              <a:endParaRPr lang="en-US"/>
            </a:p>
          </p:txBody>
        </p:sp>
        <p:sp>
          <p:nvSpPr>
            <p:cNvPr id="14369" name="Freeform 22"/>
            <p:cNvSpPr>
              <a:spLocks/>
            </p:cNvSpPr>
            <p:nvPr/>
          </p:nvSpPr>
          <p:spPr bwMode="auto">
            <a:xfrm>
              <a:off x="1868" y="3140"/>
              <a:ext cx="188" cy="25"/>
            </a:xfrm>
            <a:custGeom>
              <a:avLst/>
              <a:gdLst>
                <a:gd name="T0" fmla="*/ 188 w 188"/>
                <a:gd name="T1" fmla="*/ 14 h 25"/>
                <a:gd name="T2" fmla="*/ 172 w 188"/>
                <a:gd name="T3" fmla="*/ 0 h 25"/>
                <a:gd name="T4" fmla="*/ 134 w 188"/>
                <a:gd name="T5" fmla="*/ 2 h 25"/>
                <a:gd name="T6" fmla="*/ 80 w 188"/>
                <a:gd name="T7" fmla="*/ 16 h 25"/>
                <a:gd name="T8" fmla="*/ 42 w 188"/>
                <a:gd name="T9" fmla="*/ 0 h 25"/>
                <a:gd name="T10" fmla="*/ 0 w 188"/>
                <a:gd name="T11" fmla="*/ 0 h 25"/>
                <a:gd name="T12" fmla="*/ 0 60000 65536"/>
                <a:gd name="T13" fmla="*/ 0 60000 65536"/>
                <a:gd name="T14" fmla="*/ 0 60000 65536"/>
                <a:gd name="T15" fmla="*/ 0 60000 65536"/>
                <a:gd name="T16" fmla="*/ 0 60000 65536"/>
                <a:gd name="T17" fmla="*/ 0 60000 65536"/>
                <a:gd name="T18" fmla="*/ 0 w 188"/>
                <a:gd name="T19" fmla="*/ 0 h 25"/>
                <a:gd name="T20" fmla="*/ 188 w 18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88" h="25">
                  <a:moveTo>
                    <a:pt x="188" y="14"/>
                  </a:moveTo>
                  <a:cubicBezTo>
                    <a:pt x="181" y="9"/>
                    <a:pt x="178" y="4"/>
                    <a:pt x="172" y="0"/>
                  </a:cubicBezTo>
                  <a:cubicBezTo>
                    <a:pt x="155" y="3"/>
                    <a:pt x="154" y="3"/>
                    <a:pt x="134" y="2"/>
                  </a:cubicBezTo>
                  <a:cubicBezTo>
                    <a:pt x="112" y="9"/>
                    <a:pt x="106" y="12"/>
                    <a:pt x="80" y="16"/>
                  </a:cubicBezTo>
                  <a:cubicBezTo>
                    <a:pt x="65" y="25"/>
                    <a:pt x="56" y="4"/>
                    <a:pt x="42" y="0"/>
                  </a:cubicBezTo>
                  <a:cubicBezTo>
                    <a:pt x="31" y="10"/>
                    <a:pt x="10" y="20"/>
                    <a:pt x="0" y="0"/>
                  </a:cubicBezTo>
                </a:path>
              </a:pathLst>
            </a:custGeom>
            <a:grpFill/>
            <a:ln w="9525">
              <a:solidFill>
                <a:schemeClr val="tx1"/>
              </a:solidFill>
              <a:round/>
              <a:headEnd/>
              <a:tailEnd/>
            </a:ln>
          </p:spPr>
          <p:txBody>
            <a:bodyPr wrap="none" anchor="ctr"/>
            <a:lstStyle/>
            <a:p>
              <a:endParaRPr lang="en-US"/>
            </a:p>
          </p:txBody>
        </p:sp>
        <p:sp>
          <p:nvSpPr>
            <p:cNvPr id="14370" name="Freeform 23"/>
            <p:cNvSpPr>
              <a:spLocks/>
            </p:cNvSpPr>
            <p:nvPr/>
          </p:nvSpPr>
          <p:spPr bwMode="auto">
            <a:xfrm>
              <a:off x="1878" y="3120"/>
              <a:ext cx="176" cy="27"/>
            </a:xfrm>
            <a:custGeom>
              <a:avLst/>
              <a:gdLst>
                <a:gd name="T0" fmla="*/ 176 w 176"/>
                <a:gd name="T1" fmla="*/ 27 h 27"/>
                <a:gd name="T2" fmla="*/ 144 w 176"/>
                <a:gd name="T3" fmla="*/ 19 h 27"/>
                <a:gd name="T4" fmla="*/ 126 w 176"/>
                <a:gd name="T5" fmla="*/ 17 h 27"/>
                <a:gd name="T6" fmla="*/ 74 w 176"/>
                <a:gd name="T7" fmla="*/ 21 h 27"/>
                <a:gd name="T8" fmla="*/ 56 w 176"/>
                <a:gd name="T9" fmla="*/ 11 h 27"/>
                <a:gd name="T10" fmla="*/ 0 w 176"/>
                <a:gd name="T11" fmla="*/ 7 h 27"/>
                <a:gd name="T12" fmla="*/ 0 60000 65536"/>
                <a:gd name="T13" fmla="*/ 0 60000 65536"/>
                <a:gd name="T14" fmla="*/ 0 60000 65536"/>
                <a:gd name="T15" fmla="*/ 0 60000 65536"/>
                <a:gd name="T16" fmla="*/ 0 60000 65536"/>
                <a:gd name="T17" fmla="*/ 0 60000 65536"/>
                <a:gd name="T18" fmla="*/ 0 w 176"/>
                <a:gd name="T19" fmla="*/ 0 h 27"/>
                <a:gd name="T20" fmla="*/ 176 w 17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6" h="27">
                  <a:moveTo>
                    <a:pt x="176" y="27"/>
                  </a:moveTo>
                  <a:cubicBezTo>
                    <a:pt x="165" y="24"/>
                    <a:pt x="154" y="22"/>
                    <a:pt x="144" y="19"/>
                  </a:cubicBezTo>
                  <a:cubicBezTo>
                    <a:pt x="138" y="10"/>
                    <a:pt x="135" y="13"/>
                    <a:pt x="126" y="17"/>
                  </a:cubicBezTo>
                  <a:cubicBezTo>
                    <a:pt x="105" y="12"/>
                    <a:pt x="92" y="14"/>
                    <a:pt x="74" y="21"/>
                  </a:cubicBezTo>
                  <a:cubicBezTo>
                    <a:pt x="67" y="18"/>
                    <a:pt x="56" y="11"/>
                    <a:pt x="56" y="11"/>
                  </a:cubicBezTo>
                  <a:cubicBezTo>
                    <a:pt x="52" y="0"/>
                    <a:pt x="7" y="7"/>
                    <a:pt x="0" y="7"/>
                  </a:cubicBezTo>
                </a:path>
              </a:pathLst>
            </a:custGeom>
            <a:solidFill>
              <a:srgbClr val="FFFFFF"/>
            </a:solidFill>
            <a:ln w="9525">
              <a:solidFill>
                <a:schemeClr val="tx1"/>
              </a:solidFill>
              <a:round/>
              <a:headEnd/>
              <a:tailEnd/>
            </a:ln>
          </p:spPr>
          <p:txBody>
            <a:bodyPr wrap="none" anchor="ctr"/>
            <a:lstStyle/>
            <a:p>
              <a:endParaRPr lang="en-US"/>
            </a:p>
          </p:txBody>
        </p:sp>
      </p:grpSp>
      <p:sp>
        <p:nvSpPr>
          <p:cNvPr id="14361" name="Line 24"/>
          <p:cNvSpPr>
            <a:spLocks noChangeShapeType="1"/>
          </p:cNvSpPr>
          <p:nvPr/>
        </p:nvSpPr>
        <p:spPr bwMode="auto">
          <a:xfrm>
            <a:off x="7810500" y="2129841"/>
            <a:ext cx="414867"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4362" name="Line 25"/>
          <p:cNvSpPr>
            <a:spLocks noChangeShapeType="1"/>
          </p:cNvSpPr>
          <p:nvPr/>
        </p:nvSpPr>
        <p:spPr bwMode="auto">
          <a:xfrm flipH="1">
            <a:off x="6303433" y="2129841"/>
            <a:ext cx="414867"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4363" name="Object 8"/>
          <p:cNvGraphicFramePr>
            <a:graphicFrameLocks noChangeAspect="1"/>
          </p:cNvGraphicFramePr>
          <p:nvPr/>
        </p:nvGraphicFramePr>
        <p:xfrm>
          <a:off x="6102174" y="2070560"/>
          <a:ext cx="337079" cy="272938"/>
        </p:xfrm>
        <a:graphic>
          <a:graphicData uri="http://schemas.openxmlformats.org/presentationml/2006/ole">
            <mc:AlternateContent xmlns:mc="http://schemas.openxmlformats.org/markup-compatibility/2006">
              <mc:Choice xmlns:v="urn:schemas-microsoft-com:vml" Requires="v">
                <p:oleObj spid="_x0000_s5154" name="Equation" r:id="rId9" imgW="266700" imgH="215900" progId="Equation.DSMT4">
                  <p:embed/>
                </p:oleObj>
              </mc:Choice>
              <mc:Fallback>
                <p:oleObj name="Equation" r:id="rId9" imgW="266700" imgH="215900" progId="Equation.DSMT4">
                  <p:embed/>
                  <p:pic>
                    <p:nvPicPr>
                      <p:cNvPr id="14363"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02174" y="2070560"/>
                        <a:ext cx="337079" cy="27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364" name="Object 9"/>
          <p:cNvGraphicFramePr>
            <a:graphicFrameLocks noChangeAspect="1"/>
          </p:cNvGraphicFramePr>
          <p:nvPr/>
        </p:nvGraphicFramePr>
        <p:xfrm>
          <a:off x="7972249" y="1775392"/>
          <a:ext cx="337079" cy="272938"/>
        </p:xfrm>
        <a:graphic>
          <a:graphicData uri="http://schemas.openxmlformats.org/presentationml/2006/ole">
            <mc:AlternateContent xmlns:mc="http://schemas.openxmlformats.org/markup-compatibility/2006">
              <mc:Choice xmlns:v="urn:schemas-microsoft-com:vml" Requires="v">
                <p:oleObj spid="_x0000_s5155" name="Equation" r:id="rId11" imgW="266700" imgH="215900" progId="Equation.DSMT4">
                  <p:embed/>
                </p:oleObj>
              </mc:Choice>
              <mc:Fallback>
                <p:oleObj name="Equation" r:id="rId11" imgW="266700" imgH="215900" progId="Equation.DSMT4">
                  <p:embed/>
                  <p:pic>
                    <p:nvPicPr>
                      <p:cNvPr id="14364"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72249" y="1775392"/>
                        <a:ext cx="337079" cy="27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365" name="Object 10"/>
          <p:cNvGraphicFramePr>
            <a:graphicFrameLocks noChangeAspect="1"/>
          </p:cNvGraphicFramePr>
          <p:nvPr/>
        </p:nvGraphicFramePr>
        <p:xfrm>
          <a:off x="6252810" y="1630196"/>
          <a:ext cx="465490" cy="288993"/>
        </p:xfrm>
        <a:graphic>
          <a:graphicData uri="http://schemas.openxmlformats.org/presentationml/2006/ole">
            <mc:AlternateContent xmlns:mc="http://schemas.openxmlformats.org/markup-compatibility/2006">
              <mc:Choice xmlns:v="urn:schemas-microsoft-com:vml" Requires="v">
                <p:oleObj spid="_x0000_s5156" name="Equation" r:id="rId13" imgW="368300" imgH="228600" progId="Equation.DSMT4">
                  <p:embed/>
                </p:oleObj>
              </mc:Choice>
              <mc:Fallback>
                <p:oleObj name="Equation" r:id="rId13" imgW="368300" imgH="228600" progId="Equation.DSMT4">
                  <p:embed/>
                  <p:pic>
                    <p:nvPicPr>
                      <p:cNvPr id="14365"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52810" y="1630196"/>
                        <a:ext cx="465490" cy="2889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338" name="Text Box 29"/>
          <p:cNvSpPr txBox="1">
            <a:spLocks noChangeArrowheads="1"/>
          </p:cNvSpPr>
          <p:nvPr/>
        </p:nvSpPr>
        <p:spPr bwMode="auto">
          <a:xfrm>
            <a:off x="228600" y="381000"/>
            <a:ext cx="49530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ja-JP" sz="2000" dirty="0">
                <a:solidFill>
                  <a:srgbClr val="FF0000"/>
                </a:solidFill>
                <a:latin typeface="Apple Chancery"/>
                <a:cs typeface="Apple Chancery"/>
              </a:rPr>
              <a:t>During the collision</a:t>
            </a:r>
            <a:r>
              <a:rPr lang="en-US" altLang="ja-JP" sz="2000" dirty="0">
                <a:latin typeface="Times New Roman"/>
                <a:cs typeface="Times New Roman"/>
              </a:rPr>
              <a:t>, the </a:t>
            </a:r>
            <a:r>
              <a:rPr lang="en-US" altLang="ja-JP" sz="2000" dirty="0">
                <a:solidFill>
                  <a:srgbClr val="0000FF"/>
                </a:solidFill>
                <a:latin typeface="Times New Roman"/>
                <a:cs typeface="Times New Roman"/>
              </a:rPr>
              <a:t>green fellow </a:t>
            </a:r>
            <a:r>
              <a:rPr lang="en-US" altLang="ja-JP" sz="2000" dirty="0">
                <a:latin typeface="Times New Roman"/>
                <a:cs typeface="Times New Roman"/>
              </a:rPr>
              <a:t>will feel an </a:t>
            </a:r>
            <a:r>
              <a:rPr lang="en-US" altLang="ja-JP" sz="2000" dirty="0">
                <a:solidFill>
                  <a:srgbClr val="008000"/>
                </a:solidFill>
                <a:latin typeface="Times New Roman"/>
                <a:cs typeface="Times New Roman"/>
              </a:rPr>
              <a:t>impulse to the right due to the jet </a:t>
            </a:r>
            <a:r>
              <a:rPr lang="en-US" altLang="ja-JP" sz="2000" dirty="0">
                <a:latin typeface="Times New Roman"/>
                <a:cs typeface="Times New Roman"/>
              </a:rPr>
              <a:t>and an </a:t>
            </a:r>
            <a:r>
              <a:rPr lang="en-US" altLang="ja-JP" sz="2000" dirty="0">
                <a:solidFill>
                  <a:srgbClr val="0000FF"/>
                </a:solidFill>
                <a:latin typeface="Times New Roman"/>
                <a:cs typeface="Times New Roman"/>
              </a:rPr>
              <a:t>impulse to the left due to the collision</a:t>
            </a:r>
            <a:r>
              <a:rPr lang="en-US" altLang="ja-JP" sz="2000" dirty="0">
                <a:latin typeface="Times New Roman"/>
                <a:cs typeface="Times New Roman"/>
              </a:rPr>
              <a:t>.  Assuming the time of collision is     , the </a:t>
            </a:r>
            <a:r>
              <a:rPr lang="en-US" altLang="ja-JP" sz="2000" dirty="0">
                <a:solidFill>
                  <a:srgbClr val="008000"/>
                </a:solidFill>
                <a:latin typeface="Times New Roman"/>
                <a:cs typeface="Times New Roman"/>
              </a:rPr>
              <a:t>impulse relationship </a:t>
            </a:r>
            <a:r>
              <a:rPr lang="en-US" altLang="ja-JP" sz="2000" dirty="0">
                <a:latin typeface="Times New Roman"/>
                <a:cs typeface="Times New Roman"/>
              </a:rPr>
              <a:t>for the green mass </a:t>
            </a:r>
            <a:r>
              <a:rPr lang="en-US" altLang="ja-JP" sz="2000" i="1" dirty="0">
                <a:solidFill>
                  <a:srgbClr val="0000FF"/>
                </a:solidFill>
                <a:latin typeface="Times New Roman"/>
                <a:cs typeface="Times New Roman"/>
              </a:rPr>
              <a:t>through the collision </a:t>
            </a:r>
            <a:r>
              <a:rPr lang="en-US" altLang="ja-JP" sz="2000" dirty="0">
                <a:latin typeface="Times New Roman"/>
                <a:cs typeface="Times New Roman"/>
              </a:rPr>
              <a:t>becomes:</a:t>
            </a:r>
            <a:endParaRPr lang="en-US" sz="2000" dirty="0">
              <a:latin typeface="Times New Roman"/>
              <a:cs typeface="Times New Roman"/>
            </a:endParaRPr>
          </a:p>
        </p:txBody>
      </p:sp>
      <p:sp>
        <p:nvSpPr>
          <p:cNvPr id="14339" name="Text Box 30"/>
          <p:cNvSpPr txBox="1">
            <a:spLocks noChangeArrowheads="1"/>
          </p:cNvSpPr>
          <p:nvPr/>
        </p:nvSpPr>
        <p:spPr bwMode="auto">
          <a:xfrm>
            <a:off x="304800" y="2871818"/>
            <a:ext cx="86868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Apple Chancery"/>
                <a:cs typeface="Apple Chancery"/>
              </a:rPr>
              <a:t>The </a:t>
            </a:r>
            <a:r>
              <a:rPr lang="en-US" sz="2000" dirty="0">
                <a:solidFill>
                  <a:srgbClr val="0000FF"/>
                </a:solidFill>
                <a:latin typeface="Apple Chancery"/>
                <a:cs typeface="Apple Chancery"/>
              </a:rPr>
              <a:t>blue fellow </a:t>
            </a:r>
            <a:r>
              <a:rPr lang="en-US" sz="2000" dirty="0">
                <a:latin typeface="Times New Roman"/>
                <a:cs typeface="Times New Roman"/>
              </a:rPr>
              <a:t>will </a:t>
            </a:r>
            <a:r>
              <a:rPr lang="en-US" sz="2000" dirty="0">
                <a:solidFill>
                  <a:srgbClr val="008000"/>
                </a:solidFill>
                <a:latin typeface="Times New Roman"/>
                <a:cs typeface="Times New Roman"/>
              </a:rPr>
              <a:t>NOT feel an impulse due to a jet as there is no jet </a:t>
            </a:r>
            <a:r>
              <a:rPr lang="en-US" sz="2000" dirty="0">
                <a:latin typeface="Times New Roman"/>
                <a:cs typeface="Times New Roman"/>
              </a:rPr>
              <a:t>attached to it, but it will feel an </a:t>
            </a:r>
            <a:r>
              <a:rPr lang="en-US" sz="2000" dirty="0">
                <a:solidFill>
                  <a:srgbClr val="0000FF"/>
                </a:solidFill>
                <a:latin typeface="Times New Roman"/>
                <a:cs typeface="Times New Roman"/>
              </a:rPr>
              <a:t>impulse to the right due to the collision</a:t>
            </a:r>
            <a:r>
              <a:rPr lang="en-US" sz="2000" dirty="0">
                <a:latin typeface="Times New Roman"/>
                <a:cs typeface="Times New Roman"/>
              </a:rPr>
              <a:t>.  It will be equal in magnitude and opposite in direction to the impulse the green fellow felt due to the collision.  The blue block’s </a:t>
            </a:r>
            <a:r>
              <a:rPr lang="en-US" sz="2000" dirty="0">
                <a:solidFill>
                  <a:srgbClr val="0000FF"/>
                </a:solidFill>
                <a:latin typeface="Times New Roman"/>
                <a:cs typeface="Times New Roman"/>
              </a:rPr>
              <a:t>impulse relationship </a:t>
            </a:r>
            <a:r>
              <a:rPr lang="en-US" sz="2000" i="1" dirty="0">
                <a:solidFill>
                  <a:srgbClr val="0000FF"/>
                </a:solidFill>
                <a:latin typeface="Times New Roman"/>
                <a:cs typeface="Times New Roman"/>
              </a:rPr>
              <a:t>through the collision</a:t>
            </a:r>
            <a:r>
              <a:rPr lang="en-US" sz="2000" dirty="0">
                <a:solidFill>
                  <a:srgbClr val="0000FF"/>
                </a:solidFill>
                <a:latin typeface="Times New Roman"/>
                <a:cs typeface="Times New Roman"/>
              </a:rPr>
              <a:t> </a:t>
            </a:r>
            <a:r>
              <a:rPr lang="en-US" sz="2000" dirty="0">
                <a:latin typeface="Times New Roman"/>
                <a:cs typeface="Times New Roman"/>
              </a:rPr>
              <a:t>will be:</a:t>
            </a:r>
          </a:p>
        </p:txBody>
      </p:sp>
      <p:sp>
        <p:nvSpPr>
          <p:cNvPr id="14340" name="Rectangle 31"/>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341" name="Text Box 32"/>
          <p:cNvSpPr txBox="1">
            <a:spLocks noChangeArrowheads="1"/>
          </p:cNvSpPr>
          <p:nvPr/>
        </p:nvSpPr>
        <p:spPr bwMode="auto">
          <a:xfrm>
            <a:off x="8670925" y="6438900"/>
            <a:ext cx="36420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3.)</a:t>
            </a:r>
          </a:p>
        </p:txBody>
      </p:sp>
      <p:graphicFrame>
        <p:nvGraphicFramePr>
          <p:cNvPr id="14342" name="Object 2"/>
          <p:cNvGraphicFramePr>
            <a:graphicFrameLocks noChangeAspect="1"/>
          </p:cNvGraphicFramePr>
          <p:nvPr/>
        </p:nvGraphicFramePr>
        <p:xfrm>
          <a:off x="885031" y="2366963"/>
          <a:ext cx="3544888" cy="458788"/>
        </p:xfrm>
        <a:graphic>
          <a:graphicData uri="http://schemas.openxmlformats.org/presentationml/2006/ole">
            <mc:AlternateContent xmlns:mc="http://schemas.openxmlformats.org/markup-compatibility/2006">
              <mc:Choice xmlns:v="urn:schemas-microsoft-com:vml" Requires="v">
                <p:oleObj spid="_x0000_s5157" name="Equation" r:id="rId15" imgW="1765300" imgH="228600" progId="Equation.DSMT4">
                  <p:embed/>
                </p:oleObj>
              </mc:Choice>
              <mc:Fallback>
                <p:oleObj name="Equation" r:id="rId15" imgW="1765300" imgH="228600" progId="Equation.DSMT4">
                  <p:embed/>
                  <p:pic>
                    <p:nvPicPr>
                      <p:cNvPr id="14342"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85031" y="2366963"/>
                        <a:ext cx="3544888" cy="458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343" name="Object 3"/>
          <p:cNvGraphicFramePr>
            <a:graphicFrameLocks noChangeAspect="1"/>
          </p:cNvGraphicFramePr>
          <p:nvPr/>
        </p:nvGraphicFramePr>
        <p:xfrm>
          <a:off x="2657475" y="4334957"/>
          <a:ext cx="2574925" cy="433388"/>
        </p:xfrm>
        <a:graphic>
          <a:graphicData uri="http://schemas.openxmlformats.org/presentationml/2006/ole">
            <mc:AlternateContent xmlns:mc="http://schemas.openxmlformats.org/markup-compatibility/2006">
              <mc:Choice xmlns:v="urn:schemas-microsoft-com:vml" Requires="v">
                <p:oleObj spid="_x0000_s5158" name="Equation" r:id="rId17" imgW="1282700" imgH="215900" progId="Equation.DSMT4">
                  <p:embed/>
                </p:oleObj>
              </mc:Choice>
              <mc:Fallback>
                <p:oleObj name="Equation" r:id="rId17" imgW="1282700" imgH="215900" progId="Equation.DSMT4">
                  <p:embed/>
                  <p:pic>
                    <p:nvPicPr>
                      <p:cNvPr id="14343" name="Object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57475" y="4334957"/>
                        <a:ext cx="2574925" cy="433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344" name="Text Box 36"/>
          <p:cNvSpPr txBox="1">
            <a:spLocks noChangeArrowheads="1"/>
          </p:cNvSpPr>
          <p:nvPr/>
        </p:nvSpPr>
        <p:spPr bwMode="auto">
          <a:xfrm>
            <a:off x="381000" y="4886325"/>
            <a:ext cx="8382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solidFill>
                  <a:srgbClr val="FF0000"/>
                </a:solidFill>
                <a:latin typeface="Apple Chancery"/>
                <a:cs typeface="Apple Chancery"/>
              </a:rPr>
              <a:t>Adding the two relationships</a:t>
            </a:r>
            <a:r>
              <a:rPr lang="en-US" sz="2000" dirty="0">
                <a:latin typeface="Times New Roman"/>
                <a:cs typeface="Times New Roman"/>
              </a:rPr>
              <a:t>, the collision impulses (whose forces are </a:t>
            </a:r>
            <a:r>
              <a:rPr lang="en-US" sz="2000" dirty="0">
                <a:solidFill>
                  <a:srgbClr val="0000FF"/>
                </a:solidFill>
                <a:latin typeface="Times New Roman"/>
                <a:cs typeface="Times New Roman"/>
              </a:rPr>
              <a:t>N.T.L. action/action pairs </a:t>
            </a:r>
            <a:r>
              <a:rPr lang="en-US" sz="2000" dirty="0">
                <a:latin typeface="Times New Roman"/>
                <a:cs typeface="Times New Roman"/>
              </a:rPr>
              <a:t>referred to as </a:t>
            </a:r>
            <a:r>
              <a:rPr lang="en-US" altLang="ja-JP" sz="2000" dirty="0">
                <a:solidFill>
                  <a:srgbClr val="FF0000"/>
                </a:solidFill>
                <a:latin typeface="Times New Roman"/>
                <a:cs typeface="Times New Roman"/>
              </a:rPr>
              <a:t>internal forces</a:t>
            </a:r>
            <a:r>
              <a:rPr lang="en-US" altLang="ja-JP" sz="2000" dirty="0">
                <a:latin typeface="Times New Roman"/>
                <a:cs typeface="Times New Roman"/>
              </a:rPr>
              <a:t>) will </a:t>
            </a:r>
            <a:r>
              <a:rPr lang="en-US" altLang="ja-JP" sz="2000" dirty="0">
                <a:solidFill>
                  <a:srgbClr val="0000FF"/>
                </a:solidFill>
                <a:latin typeface="Times New Roman"/>
                <a:cs typeface="Times New Roman"/>
              </a:rPr>
              <a:t>add to zero, </a:t>
            </a:r>
            <a:r>
              <a:rPr lang="en-US" altLang="ja-JP" sz="2000" dirty="0">
                <a:latin typeface="Times New Roman"/>
                <a:cs typeface="Times New Roman"/>
              </a:rPr>
              <a:t>so:</a:t>
            </a:r>
            <a:endParaRPr lang="en-US" sz="2000" dirty="0">
              <a:latin typeface="Times New Roman"/>
              <a:cs typeface="Times New Roman"/>
            </a:endParaRPr>
          </a:p>
        </p:txBody>
      </p:sp>
      <p:graphicFrame>
        <p:nvGraphicFramePr>
          <p:cNvPr id="14345" name="Object 4"/>
          <p:cNvGraphicFramePr>
            <a:graphicFrameLocks noChangeAspect="1"/>
          </p:cNvGraphicFramePr>
          <p:nvPr/>
        </p:nvGraphicFramePr>
        <p:xfrm>
          <a:off x="2122488" y="5689600"/>
          <a:ext cx="4079875" cy="534988"/>
        </p:xfrm>
        <a:graphic>
          <a:graphicData uri="http://schemas.openxmlformats.org/presentationml/2006/ole">
            <mc:AlternateContent xmlns:mc="http://schemas.openxmlformats.org/markup-compatibility/2006">
              <mc:Choice xmlns:v="urn:schemas-microsoft-com:vml" Requires="v">
                <p:oleObj spid="_x0000_s5159" name="Equation" r:id="rId19" imgW="2032000" imgH="266700" progId="Equation.DSMT4">
                  <p:embed/>
                </p:oleObj>
              </mc:Choice>
              <mc:Fallback>
                <p:oleObj name="Equation" r:id="rId19" imgW="2032000" imgH="266700" progId="Equation.DSMT4">
                  <p:embed/>
                  <p:pic>
                    <p:nvPicPr>
                      <p:cNvPr id="14345" name="Object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22488" y="5689600"/>
                        <a:ext cx="4079875" cy="534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7" name="Object 36"/>
          <p:cNvGraphicFramePr>
            <a:graphicFrameLocks noChangeAspect="1"/>
          </p:cNvGraphicFramePr>
          <p:nvPr/>
        </p:nvGraphicFramePr>
        <p:xfrm>
          <a:off x="3694113" y="1352863"/>
          <a:ext cx="319314" cy="279400"/>
        </p:xfrm>
        <a:graphic>
          <a:graphicData uri="http://schemas.openxmlformats.org/presentationml/2006/ole">
            <mc:AlternateContent xmlns:mc="http://schemas.openxmlformats.org/markup-compatibility/2006">
              <mc:Choice xmlns:v="urn:schemas-microsoft-com:vml" Requires="v">
                <p:oleObj spid="_x0000_s5160" name="Equation" r:id="rId21" imgW="190500" imgH="165100" progId="Equation.DSMT4">
                  <p:embed/>
                </p:oleObj>
              </mc:Choice>
              <mc:Fallback>
                <p:oleObj name="Equation" r:id="rId21" imgW="190500" imgH="165100" progId="Equation.DSMT4">
                  <p:embed/>
                  <p:pic>
                    <p:nvPicPr>
                      <p:cNvPr id="37" name="Object 36"/>
                      <p:cNvPicPr/>
                      <p:nvPr/>
                    </p:nvPicPr>
                    <p:blipFill>
                      <a:blip r:embed="rId22"/>
                      <a:stretch>
                        <a:fillRect/>
                      </a:stretch>
                    </p:blipFill>
                    <p:spPr>
                      <a:xfrm>
                        <a:off x="3694113" y="1352863"/>
                        <a:ext cx="319314" cy="279400"/>
                      </a:xfrm>
                      <a:prstGeom prst="rect">
                        <a:avLst/>
                      </a:prstGeom>
                    </p:spPr>
                  </p:pic>
                </p:oleObj>
              </mc:Fallback>
            </mc:AlternateContent>
          </a:graphicData>
        </a:graphic>
      </p:graphicFrame>
      <p:sp>
        <p:nvSpPr>
          <p:cNvPr id="38" name="Rectangle 37"/>
          <p:cNvSpPr/>
          <p:nvPr/>
        </p:nvSpPr>
        <p:spPr>
          <a:xfrm>
            <a:off x="5372100" y="2367852"/>
            <a:ext cx="3562350" cy="49911"/>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71395" y="1233500"/>
            <a:ext cx="3562350" cy="49911"/>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 Box 36"/>
          <p:cNvSpPr txBox="1">
            <a:spLocks noChangeArrowheads="1"/>
          </p:cNvSpPr>
          <p:nvPr/>
        </p:nvSpPr>
        <p:spPr bwMode="auto">
          <a:xfrm>
            <a:off x="4961296" y="38351"/>
            <a:ext cx="146666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0000"/>
                </a:solidFill>
                <a:latin typeface="Times New Roman"/>
                <a:cs typeface="Times New Roman"/>
              </a:rPr>
              <a:t>before collision</a:t>
            </a:r>
          </a:p>
        </p:txBody>
      </p:sp>
      <p:sp>
        <p:nvSpPr>
          <p:cNvPr id="41" name="Text Box 37"/>
          <p:cNvSpPr txBox="1">
            <a:spLocks noChangeArrowheads="1"/>
          </p:cNvSpPr>
          <p:nvPr/>
        </p:nvSpPr>
        <p:spPr bwMode="auto">
          <a:xfrm>
            <a:off x="4843996" y="1338096"/>
            <a:ext cx="13184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0000"/>
                </a:solidFill>
                <a:latin typeface="Times New Roman"/>
                <a:cs typeface="Times New Roman"/>
              </a:rPr>
              <a:t>after collision</a:t>
            </a:r>
            <a:endParaRPr lang="en-US" sz="2000" dirty="0">
              <a:solidFill>
                <a:srgbClr val="FF0000"/>
              </a:solidFill>
              <a:latin typeface="Times New Roman"/>
              <a:cs typeface="Times New Roman"/>
            </a:endParaRPr>
          </a:p>
        </p:txBody>
      </p:sp>
    </p:spTree>
    <p:extLst>
      <p:ext uri="{BB962C8B-B14F-4D97-AF65-F5344CB8AC3E}">
        <p14:creationId xmlns:p14="http://schemas.microsoft.com/office/powerpoint/2010/main" val="208095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dissolve">
                                      <p:cBhvr>
                                        <p:cTn id="7" dur="500"/>
                                        <p:tgtEl>
                                          <p:spTgt spid="143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dissolve">
                                      <p:cBhvr>
                                        <p:cTn id="12" dur="5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343"/>
                                        </p:tgtEl>
                                        <p:attrNameLst>
                                          <p:attrName>style.visibility</p:attrName>
                                        </p:attrNameLst>
                                      </p:cBhvr>
                                      <p:to>
                                        <p:strVal val="visible"/>
                                      </p:to>
                                    </p:set>
                                    <p:animEffect transition="in" filter="dissolve">
                                      <p:cBhvr>
                                        <p:cTn id="17" dur="500"/>
                                        <p:tgtEl>
                                          <p:spTgt spid="1434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44"/>
                                        </p:tgtEl>
                                        <p:attrNameLst>
                                          <p:attrName>style.visibility</p:attrName>
                                        </p:attrNameLst>
                                      </p:cBhvr>
                                      <p:to>
                                        <p:strVal val="visible"/>
                                      </p:to>
                                    </p:set>
                                    <p:animEffect transition="in" filter="dissolve">
                                      <p:cBhvr>
                                        <p:cTn id="22" dur="500"/>
                                        <p:tgtEl>
                                          <p:spTgt spid="1434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345"/>
                                        </p:tgtEl>
                                        <p:attrNameLst>
                                          <p:attrName>style.visibility</p:attrName>
                                        </p:attrNameLst>
                                      </p:cBhvr>
                                      <p:to>
                                        <p:strVal val="visible"/>
                                      </p:to>
                                    </p:set>
                                    <p:animEffect transition="in" filter="dissolve">
                                      <p:cBhvr>
                                        <p:cTn id="27"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8"/>
          <p:cNvSpPr txBox="1">
            <a:spLocks noChangeArrowheads="1"/>
          </p:cNvSpPr>
          <p:nvPr/>
        </p:nvSpPr>
        <p:spPr bwMode="auto">
          <a:xfrm>
            <a:off x="228600" y="309733"/>
            <a:ext cx="4953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solidFill>
                  <a:srgbClr val="FF0000"/>
                </a:solidFill>
                <a:latin typeface="Apple Chancery"/>
                <a:cs typeface="Apple Chancery"/>
              </a:rPr>
              <a:t>Rearranging</a:t>
            </a:r>
            <a:r>
              <a:rPr lang="en-US" sz="2000" dirty="0">
                <a:latin typeface="Times New Roman"/>
                <a:cs typeface="Times New Roman"/>
              </a:rPr>
              <a:t> the terms so that the </a:t>
            </a:r>
            <a:r>
              <a:rPr lang="ja-JP" altLang="en-US" sz="2000" dirty="0">
                <a:latin typeface="Times New Roman"/>
                <a:cs typeface="Times New Roman"/>
              </a:rPr>
              <a:t>“</a:t>
            </a:r>
            <a:r>
              <a:rPr lang="en-US" altLang="ja-JP" sz="2000" dirty="0">
                <a:solidFill>
                  <a:srgbClr val="0000FF"/>
                </a:solidFill>
                <a:latin typeface="Times New Roman"/>
                <a:cs typeface="Times New Roman"/>
              </a:rPr>
              <a:t>before</a:t>
            </a:r>
            <a:r>
              <a:rPr lang="ja-JP" altLang="en-US" sz="2000" dirty="0">
                <a:latin typeface="Times New Roman"/>
                <a:cs typeface="Times New Roman"/>
              </a:rPr>
              <a:t>”</a:t>
            </a:r>
            <a:r>
              <a:rPr lang="en-US" altLang="ja-JP" sz="2000" dirty="0">
                <a:latin typeface="Times New Roman"/>
                <a:cs typeface="Times New Roman"/>
              </a:rPr>
              <a:t> terms are </a:t>
            </a:r>
            <a:r>
              <a:rPr lang="en-US" altLang="ja-JP" sz="2000" dirty="0">
                <a:solidFill>
                  <a:srgbClr val="0000FF"/>
                </a:solidFill>
                <a:latin typeface="Times New Roman"/>
                <a:cs typeface="Times New Roman"/>
              </a:rPr>
              <a:t>on the left side </a:t>
            </a:r>
            <a:r>
              <a:rPr lang="en-US" altLang="ja-JP" sz="2000" dirty="0">
                <a:latin typeface="Times New Roman"/>
                <a:cs typeface="Times New Roman"/>
              </a:rPr>
              <a:t>of the equation and the </a:t>
            </a:r>
            <a:r>
              <a:rPr lang="ja-JP" altLang="en-US" sz="2000" dirty="0">
                <a:latin typeface="Times New Roman"/>
                <a:cs typeface="Times New Roman"/>
              </a:rPr>
              <a:t>“</a:t>
            </a:r>
            <a:r>
              <a:rPr lang="en-US" altLang="ja-JP" sz="2000" dirty="0">
                <a:solidFill>
                  <a:srgbClr val="008000"/>
                </a:solidFill>
                <a:latin typeface="Times New Roman"/>
                <a:cs typeface="Times New Roman"/>
              </a:rPr>
              <a:t>after</a:t>
            </a:r>
            <a:r>
              <a:rPr lang="ja-JP" altLang="en-US" sz="2000" dirty="0">
                <a:latin typeface="Times New Roman"/>
                <a:cs typeface="Times New Roman"/>
              </a:rPr>
              <a:t>”</a:t>
            </a:r>
            <a:r>
              <a:rPr lang="en-US" altLang="ja-JP" sz="2000" dirty="0">
                <a:latin typeface="Times New Roman"/>
                <a:cs typeface="Times New Roman"/>
              </a:rPr>
              <a:t> terms </a:t>
            </a:r>
            <a:r>
              <a:rPr lang="en-US" altLang="ja-JP" sz="2000" dirty="0">
                <a:solidFill>
                  <a:srgbClr val="008000"/>
                </a:solidFill>
                <a:latin typeface="Times New Roman"/>
                <a:cs typeface="Times New Roman"/>
              </a:rPr>
              <a:t>on the right</a:t>
            </a:r>
            <a:r>
              <a:rPr lang="en-US" altLang="ja-JP" sz="2000" dirty="0">
                <a:latin typeface="Times New Roman"/>
                <a:cs typeface="Times New Roman"/>
              </a:rPr>
              <a:t>, we end up with</a:t>
            </a:r>
            <a:endParaRPr lang="en-US" sz="2000" dirty="0">
              <a:latin typeface="Times New Roman"/>
              <a:cs typeface="Times New Roman"/>
            </a:endParaRPr>
          </a:p>
        </p:txBody>
      </p:sp>
      <p:sp>
        <p:nvSpPr>
          <p:cNvPr id="15363" name="Rectangle 30"/>
          <p:cNvSpPr>
            <a:spLocks noChangeArrowheads="1"/>
          </p:cNvSpPr>
          <p:nvPr/>
        </p:nvSpPr>
        <p:spPr bwMode="auto">
          <a:xfrm>
            <a:off x="0" y="0"/>
            <a:ext cx="9144000" cy="68580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364" name="Text Box 31"/>
          <p:cNvSpPr txBox="1">
            <a:spLocks noChangeArrowheads="1"/>
          </p:cNvSpPr>
          <p:nvPr/>
        </p:nvSpPr>
        <p:spPr bwMode="auto">
          <a:xfrm>
            <a:off x="8670925" y="6438900"/>
            <a:ext cx="36420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t>4.)</a:t>
            </a:r>
          </a:p>
        </p:txBody>
      </p:sp>
      <p:graphicFrame>
        <p:nvGraphicFramePr>
          <p:cNvPr id="15365" name="Object 2"/>
          <p:cNvGraphicFramePr>
            <a:graphicFrameLocks noChangeAspect="1"/>
          </p:cNvGraphicFramePr>
          <p:nvPr/>
        </p:nvGraphicFramePr>
        <p:xfrm>
          <a:off x="950913" y="1522872"/>
          <a:ext cx="3709987" cy="485775"/>
        </p:xfrm>
        <a:graphic>
          <a:graphicData uri="http://schemas.openxmlformats.org/presentationml/2006/ole">
            <mc:AlternateContent xmlns:mc="http://schemas.openxmlformats.org/markup-compatibility/2006">
              <mc:Choice xmlns:v="urn:schemas-microsoft-com:vml" Requires="v">
                <p:oleObj spid="_x0000_s6169" name="Equation" r:id="rId3" imgW="2032000" imgH="266700" progId="Equation.DSMT4">
                  <p:embed/>
                </p:oleObj>
              </mc:Choice>
              <mc:Fallback>
                <p:oleObj name="Equation" r:id="rId3" imgW="2032000" imgH="266700" progId="Equation.DSMT4">
                  <p:embed/>
                  <p:pic>
                    <p:nvPicPr>
                      <p:cNvPr id="1536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913" y="1522872"/>
                        <a:ext cx="3709987" cy="485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366" name="Text Box 36"/>
          <p:cNvSpPr txBox="1">
            <a:spLocks noChangeArrowheads="1"/>
          </p:cNvSpPr>
          <p:nvPr/>
        </p:nvSpPr>
        <p:spPr bwMode="auto">
          <a:xfrm>
            <a:off x="228599" y="2146299"/>
            <a:ext cx="526626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If we include the fact that all of this is happening in the x-direction, this can be re-written as:</a:t>
            </a:r>
          </a:p>
        </p:txBody>
      </p:sp>
      <p:sp>
        <p:nvSpPr>
          <p:cNvPr id="15368" name="Text Box 38"/>
          <p:cNvSpPr txBox="1">
            <a:spLocks noChangeArrowheads="1"/>
          </p:cNvSpPr>
          <p:nvPr/>
        </p:nvSpPr>
        <p:spPr bwMode="auto">
          <a:xfrm>
            <a:off x="228600" y="3594100"/>
            <a:ext cx="870585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solidFill>
                  <a:srgbClr val="0000FF"/>
                </a:solidFill>
                <a:latin typeface="Apple Chancery"/>
                <a:cs typeface="Apple Chancery"/>
              </a:rPr>
              <a:t>This is called </a:t>
            </a:r>
            <a:r>
              <a:rPr lang="en-US" sz="2000" dirty="0">
                <a:latin typeface="Times New Roman"/>
                <a:cs typeface="Times New Roman"/>
              </a:rPr>
              <a:t>the </a:t>
            </a:r>
            <a:r>
              <a:rPr lang="en-US" sz="2000" dirty="0">
                <a:solidFill>
                  <a:srgbClr val="FF0000"/>
                </a:solidFill>
                <a:latin typeface="Apple Chancery"/>
                <a:cs typeface="Apple Chancery"/>
              </a:rPr>
              <a:t>modified conservation of momentum relationship</a:t>
            </a:r>
            <a:r>
              <a:rPr lang="en-US" sz="2000" dirty="0">
                <a:latin typeface="Times New Roman"/>
                <a:cs typeface="Times New Roman"/>
              </a:rPr>
              <a:t>.  It essentially maintains that </a:t>
            </a:r>
            <a:r>
              <a:rPr lang="en-US" sz="2000" dirty="0">
                <a:solidFill>
                  <a:srgbClr val="008000"/>
                </a:solidFill>
                <a:latin typeface="Times New Roman"/>
                <a:cs typeface="Times New Roman"/>
              </a:rPr>
              <a:t>in a particular direction</a:t>
            </a:r>
            <a:r>
              <a:rPr lang="en-US" sz="2000" dirty="0">
                <a:latin typeface="Times New Roman"/>
                <a:cs typeface="Times New Roman"/>
              </a:rPr>
              <a:t>, </a:t>
            </a:r>
            <a:r>
              <a:rPr lang="en-US" sz="2000" dirty="0">
                <a:solidFill>
                  <a:srgbClr val="0000FF"/>
                </a:solidFill>
                <a:latin typeface="Times New Roman"/>
                <a:cs typeface="Times New Roman"/>
              </a:rPr>
              <a:t>if all</a:t>
            </a:r>
            <a:r>
              <a:rPr lang="en-US" sz="2000" dirty="0">
                <a:latin typeface="Times New Roman"/>
                <a:cs typeface="Times New Roman"/>
              </a:rPr>
              <a:t> of the </a:t>
            </a:r>
            <a:r>
              <a:rPr lang="en-US" sz="2000" dirty="0">
                <a:solidFill>
                  <a:srgbClr val="0000FF"/>
                </a:solidFill>
                <a:latin typeface="Times New Roman"/>
                <a:cs typeface="Times New Roman"/>
              </a:rPr>
              <a:t>forces</a:t>
            </a:r>
            <a:r>
              <a:rPr lang="en-US" sz="2000" dirty="0">
                <a:latin typeface="Times New Roman"/>
                <a:cs typeface="Times New Roman"/>
              </a:rPr>
              <a:t> acting on a system over a time interval are </a:t>
            </a:r>
            <a:r>
              <a:rPr lang="en-US" sz="2000" i="1" dirty="0">
                <a:solidFill>
                  <a:srgbClr val="0000FF"/>
                </a:solidFill>
                <a:latin typeface="Times New Roman"/>
                <a:cs typeface="Times New Roman"/>
              </a:rPr>
              <a:t>internal</a:t>
            </a:r>
            <a:r>
              <a:rPr lang="en-US" sz="2000" i="1" dirty="0">
                <a:latin typeface="Times New Roman"/>
                <a:cs typeface="Times New Roman"/>
              </a:rPr>
              <a:t> </a:t>
            </a:r>
            <a:r>
              <a:rPr lang="en-US" sz="2000" dirty="0">
                <a:latin typeface="Times New Roman"/>
                <a:cs typeface="Times New Roman"/>
              </a:rPr>
              <a:t>to the system (i.e., Newton’s Third Law action/action pairs) with no impulses being generated by </a:t>
            </a:r>
            <a:r>
              <a:rPr lang="en-US" sz="2000" i="1" dirty="0">
                <a:latin typeface="Times New Roman"/>
                <a:cs typeface="Times New Roman"/>
              </a:rPr>
              <a:t>external </a:t>
            </a:r>
            <a:r>
              <a:rPr lang="en-US" sz="2000" dirty="0">
                <a:latin typeface="Times New Roman"/>
                <a:cs typeface="Times New Roman"/>
              </a:rPr>
              <a:t>forces (i.e., non-action/action pairs, like the jet pack), then the </a:t>
            </a:r>
            <a:r>
              <a:rPr lang="en-US" sz="2000" dirty="0">
                <a:solidFill>
                  <a:srgbClr val="FF0000"/>
                </a:solidFill>
                <a:latin typeface="Times New Roman"/>
                <a:cs typeface="Times New Roman"/>
              </a:rPr>
              <a:t>sum of the momenta </a:t>
            </a:r>
            <a:r>
              <a:rPr lang="en-US" sz="2000" dirty="0">
                <a:latin typeface="Times New Roman"/>
                <a:cs typeface="Times New Roman"/>
              </a:rPr>
              <a:t>(signs included) </a:t>
            </a:r>
            <a:r>
              <a:rPr lang="en-US" sz="2000" dirty="0">
                <a:solidFill>
                  <a:srgbClr val="0000FF"/>
                </a:solidFill>
                <a:latin typeface="Times New Roman"/>
                <a:cs typeface="Times New Roman"/>
              </a:rPr>
              <a:t>at the beginning </a:t>
            </a:r>
            <a:r>
              <a:rPr lang="en-US" sz="2000" dirty="0">
                <a:latin typeface="Times New Roman"/>
                <a:cs typeface="Times New Roman"/>
              </a:rPr>
              <a:t>of the interval </a:t>
            </a:r>
            <a:r>
              <a:rPr lang="en-US" sz="2000" dirty="0">
                <a:solidFill>
                  <a:srgbClr val="FF0000"/>
                </a:solidFill>
                <a:latin typeface="Times New Roman"/>
                <a:cs typeface="Times New Roman"/>
              </a:rPr>
              <a:t>will</a:t>
            </a:r>
            <a:r>
              <a:rPr lang="en-US" sz="2000" dirty="0">
                <a:latin typeface="Times New Roman"/>
                <a:cs typeface="Times New Roman"/>
              </a:rPr>
              <a:t> </a:t>
            </a:r>
            <a:r>
              <a:rPr lang="en-US" sz="2000" dirty="0">
                <a:solidFill>
                  <a:srgbClr val="FF0000"/>
                </a:solidFill>
                <a:latin typeface="Times New Roman"/>
                <a:cs typeface="Times New Roman"/>
              </a:rPr>
              <a:t>equal the sum of the momenta</a:t>
            </a:r>
            <a:r>
              <a:rPr lang="en-US" sz="2000" dirty="0">
                <a:latin typeface="Times New Roman"/>
                <a:cs typeface="Times New Roman"/>
              </a:rPr>
              <a:t> </a:t>
            </a:r>
            <a:r>
              <a:rPr lang="en-US" sz="2000" dirty="0">
                <a:solidFill>
                  <a:srgbClr val="0000FF"/>
                </a:solidFill>
                <a:latin typeface="Times New Roman"/>
                <a:cs typeface="Times New Roman"/>
              </a:rPr>
              <a:t>at the end </a:t>
            </a:r>
            <a:r>
              <a:rPr lang="en-US" sz="2000" dirty="0">
                <a:latin typeface="Times New Roman"/>
                <a:cs typeface="Times New Roman"/>
              </a:rPr>
              <a:t>of the interval.  That is</a:t>
            </a:r>
            <a:r>
              <a:rPr lang="en-US" sz="2000" dirty="0">
                <a:solidFill>
                  <a:srgbClr val="008000"/>
                </a:solidFill>
                <a:latin typeface="Times New Roman"/>
                <a:cs typeface="Times New Roman"/>
              </a:rPr>
              <a:t>, the individual momenta can change, but the sum must remain the same </a:t>
            </a:r>
            <a:r>
              <a:rPr lang="en-US" sz="2000" dirty="0">
                <a:latin typeface="Times New Roman"/>
                <a:cs typeface="Times New Roman"/>
              </a:rPr>
              <a:t>. . . </a:t>
            </a:r>
            <a:r>
              <a:rPr lang="en-US" sz="2000" dirty="0">
                <a:solidFill>
                  <a:srgbClr val="FF0000"/>
                </a:solidFill>
                <a:latin typeface="Times New Roman"/>
                <a:cs typeface="Times New Roman"/>
              </a:rPr>
              <a:t>unless</a:t>
            </a:r>
            <a:r>
              <a:rPr lang="en-US" sz="2000" dirty="0">
                <a:latin typeface="Times New Roman"/>
                <a:cs typeface="Times New Roman"/>
              </a:rPr>
              <a:t> there are </a:t>
            </a:r>
            <a:r>
              <a:rPr lang="en-US" sz="2000" dirty="0">
                <a:solidFill>
                  <a:srgbClr val="0000FF"/>
                </a:solidFill>
                <a:latin typeface="Times New Roman"/>
                <a:cs typeface="Times New Roman"/>
              </a:rPr>
              <a:t>external forces producing external impulses </a:t>
            </a:r>
            <a:r>
              <a:rPr lang="en-US" sz="2000" dirty="0">
                <a:latin typeface="Times New Roman"/>
                <a:cs typeface="Times New Roman"/>
              </a:rPr>
              <a:t>present to change the momentum content of the system.  </a:t>
            </a:r>
          </a:p>
        </p:txBody>
      </p:sp>
      <p:graphicFrame>
        <p:nvGraphicFramePr>
          <p:cNvPr id="15369" name="Object 4"/>
          <p:cNvGraphicFramePr>
            <a:graphicFrameLocks noChangeAspect="1"/>
          </p:cNvGraphicFramePr>
          <p:nvPr/>
        </p:nvGraphicFramePr>
        <p:xfrm>
          <a:off x="1654175" y="2957513"/>
          <a:ext cx="3989388" cy="485775"/>
        </p:xfrm>
        <a:graphic>
          <a:graphicData uri="http://schemas.openxmlformats.org/presentationml/2006/ole">
            <mc:AlternateContent xmlns:mc="http://schemas.openxmlformats.org/markup-compatibility/2006">
              <mc:Choice xmlns:v="urn:schemas-microsoft-com:vml" Requires="v">
                <p:oleObj spid="_x0000_s6170" name="Equation" r:id="rId5" imgW="2184400" imgH="266700" progId="Equation.DSMT4">
                  <p:embed/>
                </p:oleObj>
              </mc:Choice>
              <mc:Fallback>
                <p:oleObj name="Equation" r:id="rId5" imgW="2184400" imgH="266700" progId="Equation.DSMT4">
                  <p:embed/>
                  <p:pic>
                    <p:nvPicPr>
                      <p:cNvPr id="15369" name="Object 4"/>
                      <p:cNvPicPr>
                        <a:picLocks noChangeAspect="1" noChangeArrowheads="1"/>
                      </p:cNvPicPr>
                      <p:nvPr/>
                    </p:nvPicPr>
                    <p:blipFill>
                      <a:blip r:embed="rId6"/>
                      <a:srcRect/>
                      <a:stretch>
                        <a:fillRect/>
                      </a:stretch>
                    </p:blipFill>
                    <p:spPr bwMode="auto">
                      <a:xfrm>
                        <a:off x="1654175" y="2957513"/>
                        <a:ext cx="3989388" cy="485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4" name="Rectangle 6"/>
          <p:cNvSpPr>
            <a:spLocks noChangeArrowheads="1"/>
          </p:cNvSpPr>
          <p:nvPr/>
        </p:nvSpPr>
        <p:spPr bwMode="auto">
          <a:xfrm>
            <a:off x="7391400" y="872164"/>
            <a:ext cx="355600" cy="355684"/>
          </a:xfrm>
          <a:prstGeom prst="rect">
            <a:avLst/>
          </a:prstGeom>
          <a:solidFill>
            <a:srgbClr val="0000FF"/>
          </a:solidFill>
          <a:ln w="9525">
            <a:solidFill>
              <a:schemeClr val="tx1"/>
            </a:solidFill>
            <a:miter lim="800000"/>
            <a:headEnd/>
            <a:tailEnd/>
          </a:ln>
        </p:spPr>
        <p:txBody>
          <a:bodyPr wrap="none" anchor="ctr"/>
          <a:lstStyle/>
          <a:p>
            <a:endParaRPr lang="en-US"/>
          </a:p>
        </p:txBody>
      </p:sp>
      <p:grpSp>
        <p:nvGrpSpPr>
          <p:cNvPr id="35" name="Group 34"/>
          <p:cNvGrpSpPr/>
          <p:nvPr/>
        </p:nvGrpSpPr>
        <p:grpSpPr>
          <a:xfrm>
            <a:off x="6742995" y="135522"/>
            <a:ext cx="414867" cy="317583"/>
            <a:chOff x="6544733" y="673142"/>
            <a:chExt cx="414867" cy="317583"/>
          </a:xfrm>
        </p:grpSpPr>
        <p:sp>
          <p:nvSpPr>
            <p:cNvPr id="61" name="Line 11"/>
            <p:cNvSpPr>
              <a:spLocks noChangeShapeType="1"/>
            </p:cNvSpPr>
            <p:nvPr/>
          </p:nvSpPr>
          <p:spPr bwMode="auto">
            <a:xfrm>
              <a:off x="6544733" y="990725"/>
              <a:ext cx="414867"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62" name="Object 5"/>
            <p:cNvGraphicFramePr>
              <a:graphicFrameLocks noChangeAspect="1"/>
            </p:cNvGraphicFramePr>
            <p:nvPr/>
          </p:nvGraphicFramePr>
          <p:xfrm>
            <a:off x="6606117" y="673142"/>
            <a:ext cx="322263" cy="272938"/>
          </p:xfrm>
          <a:graphic>
            <a:graphicData uri="http://schemas.openxmlformats.org/presentationml/2006/ole">
              <mc:AlternateContent xmlns:mc="http://schemas.openxmlformats.org/markup-compatibility/2006">
                <mc:Choice xmlns:v="urn:schemas-microsoft-com:vml" Requires="v">
                  <p:oleObj spid="_x0000_s6171" name="Equation" r:id="rId7" imgW="254000" imgH="215900" progId="Equation.DSMT4">
                    <p:embed/>
                  </p:oleObj>
                </mc:Choice>
                <mc:Fallback>
                  <p:oleObj name="Equation" r:id="rId7" imgW="254000" imgH="215900" progId="Equation.DSMT4">
                    <p:embed/>
                    <p:pic>
                      <p:nvPicPr>
                        <p:cNvPr id="62"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6117" y="673142"/>
                          <a:ext cx="322263" cy="27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63" name="Group 62"/>
          <p:cNvGrpSpPr/>
          <p:nvPr/>
        </p:nvGrpSpPr>
        <p:grpSpPr>
          <a:xfrm>
            <a:off x="7357533" y="381000"/>
            <a:ext cx="414867" cy="304883"/>
            <a:chOff x="7450667" y="685842"/>
            <a:chExt cx="414867" cy="304883"/>
          </a:xfrm>
        </p:grpSpPr>
        <p:sp>
          <p:nvSpPr>
            <p:cNvPr id="64" name="Line 12"/>
            <p:cNvSpPr>
              <a:spLocks noChangeShapeType="1"/>
            </p:cNvSpPr>
            <p:nvPr/>
          </p:nvSpPr>
          <p:spPr bwMode="auto">
            <a:xfrm flipH="1">
              <a:off x="7450667" y="990725"/>
              <a:ext cx="414867"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65" name="Object 6"/>
            <p:cNvGraphicFramePr>
              <a:graphicFrameLocks noChangeAspect="1"/>
            </p:cNvGraphicFramePr>
            <p:nvPr/>
          </p:nvGraphicFramePr>
          <p:xfrm>
            <a:off x="7500761" y="685842"/>
            <a:ext cx="303742" cy="272938"/>
          </p:xfrm>
          <a:graphic>
            <a:graphicData uri="http://schemas.openxmlformats.org/presentationml/2006/ole">
              <mc:AlternateContent xmlns:mc="http://schemas.openxmlformats.org/markup-compatibility/2006">
                <mc:Choice xmlns:v="urn:schemas-microsoft-com:vml" Requires="v">
                  <p:oleObj spid="_x0000_s6172" name="Equation" r:id="rId9" imgW="241300" imgH="215900" progId="Equation.DSMT4">
                    <p:embed/>
                  </p:oleObj>
                </mc:Choice>
                <mc:Fallback>
                  <p:oleObj name="Equation" r:id="rId9" imgW="241300" imgH="215900" progId="Equation.DSMT4">
                    <p:embed/>
                    <p:pic>
                      <p:nvPicPr>
                        <p:cNvPr id="65"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0761" y="685842"/>
                          <a:ext cx="303742" cy="27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66" name="Group 65"/>
          <p:cNvGrpSpPr/>
          <p:nvPr/>
        </p:nvGrpSpPr>
        <p:grpSpPr>
          <a:xfrm>
            <a:off x="6333067" y="457200"/>
            <a:ext cx="888999" cy="770648"/>
            <a:chOff x="5494867" y="457200"/>
            <a:chExt cx="888999" cy="770648"/>
          </a:xfrm>
        </p:grpSpPr>
        <p:sp>
          <p:nvSpPr>
            <p:cNvPr id="67" name="Rectangle 5"/>
            <p:cNvSpPr>
              <a:spLocks noChangeArrowheads="1"/>
            </p:cNvSpPr>
            <p:nvPr/>
          </p:nvSpPr>
          <p:spPr bwMode="auto">
            <a:xfrm>
              <a:off x="5909733" y="872164"/>
              <a:ext cx="474133" cy="355684"/>
            </a:xfrm>
            <a:prstGeom prst="rect">
              <a:avLst/>
            </a:prstGeom>
            <a:solidFill>
              <a:srgbClr val="00F301"/>
            </a:solidFill>
            <a:ln w="9525">
              <a:solidFill>
                <a:schemeClr val="tx1"/>
              </a:solidFill>
              <a:miter lim="800000"/>
              <a:headEnd/>
              <a:tailEnd/>
            </a:ln>
          </p:spPr>
          <p:txBody>
            <a:bodyPr wrap="none" anchor="ctr"/>
            <a:lstStyle/>
            <a:p>
              <a:endParaRPr lang="en-US"/>
            </a:p>
          </p:txBody>
        </p:sp>
        <p:sp>
          <p:nvSpPr>
            <p:cNvPr id="68" name="Freeform 7"/>
            <p:cNvSpPr>
              <a:spLocks/>
            </p:cNvSpPr>
            <p:nvPr/>
          </p:nvSpPr>
          <p:spPr bwMode="auto">
            <a:xfrm>
              <a:off x="5909733" y="753603"/>
              <a:ext cx="296333" cy="118561"/>
            </a:xfrm>
            <a:custGeom>
              <a:avLst/>
              <a:gdLst>
                <a:gd name="T0" fmla="*/ 240 w 240"/>
                <a:gd name="T1" fmla="*/ 96 h 96"/>
                <a:gd name="T2" fmla="*/ 192 w 240"/>
                <a:gd name="T3" fmla="*/ 96 h 96"/>
                <a:gd name="T4" fmla="*/ 192 w 240"/>
                <a:gd name="T5" fmla="*/ 48 h 96"/>
                <a:gd name="T6" fmla="*/ 0 w 240"/>
                <a:gd name="T7" fmla="*/ 48 h 96"/>
                <a:gd name="T8" fmla="*/ 0 w 240"/>
                <a:gd name="T9" fmla="*/ 0 h 96"/>
                <a:gd name="T10" fmla="*/ 240 w 240"/>
                <a:gd name="T11" fmla="*/ 0 h 96"/>
                <a:gd name="T12" fmla="*/ 240 w 240"/>
                <a:gd name="T13" fmla="*/ 96 h 96"/>
                <a:gd name="T14" fmla="*/ 0 60000 65536"/>
                <a:gd name="T15" fmla="*/ 0 60000 65536"/>
                <a:gd name="T16" fmla="*/ 0 60000 65536"/>
                <a:gd name="T17" fmla="*/ 0 60000 65536"/>
                <a:gd name="T18" fmla="*/ 0 60000 65536"/>
                <a:gd name="T19" fmla="*/ 0 60000 65536"/>
                <a:gd name="T20" fmla="*/ 0 60000 65536"/>
                <a:gd name="T21" fmla="*/ 0 w 240"/>
                <a:gd name="T22" fmla="*/ 0 h 96"/>
                <a:gd name="T23" fmla="*/ 240 w 24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96">
                  <a:moveTo>
                    <a:pt x="240" y="96"/>
                  </a:moveTo>
                  <a:lnTo>
                    <a:pt x="192" y="96"/>
                  </a:lnTo>
                  <a:lnTo>
                    <a:pt x="192" y="48"/>
                  </a:lnTo>
                  <a:lnTo>
                    <a:pt x="0" y="48"/>
                  </a:lnTo>
                  <a:lnTo>
                    <a:pt x="0" y="0"/>
                  </a:lnTo>
                  <a:lnTo>
                    <a:pt x="240" y="0"/>
                  </a:lnTo>
                  <a:lnTo>
                    <a:pt x="240" y="96"/>
                  </a:lnTo>
                  <a:close/>
                </a:path>
              </a:pathLst>
            </a:custGeom>
            <a:solidFill>
              <a:srgbClr val="00F301"/>
            </a:solidFill>
            <a:ln w="9525">
              <a:solidFill>
                <a:schemeClr val="tx1"/>
              </a:solidFill>
              <a:round/>
              <a:headEnd/>
              <a:tailEnd/>
            </a:ln>
          </p:spPr>
          <p:txBody>
            <a:bodyPr wrap="none" anchor="ctr"/>
            <a:lstStyle/>
            <a:p>
              <a:endParaRPr lang="en-US"/>
            </a:p>
          </p:txBody>
        </p:sp>
        <p:sp>
          <p:nvSpPr>
            <p:cNvPr id="69" name="Freeform 8"/>
            <p:cNvSpPr>
              <a:spLocks/>
            </p:cNvSpPr>
            <p:nvPr/>
          </p:nvSpPr>
          <p:spPr bwMode="auto">
            <a:xfrm>
              <a:off x="5699831" y="758543"/>
              <a:ext cx="204964" cy="23465"/>
            </a:xfrm>
            <a:custGeom>
              <a:avLst/>
              <a:gdLst>
                <a:gd name="T0" fmla="*/ 166 w 166"/>
                <a:gd name="T1" fmla="*/ 6 h 19"/>
                <a:gd name="T2" fmla="*/ 148 w 166"/>
                <a:gd name="T3" fmla="*/ 4 h 19"/>
                <a:gd name="T4" fmla="*/ 122 w 166"/>
                <a:gd name="T5" fmla="*/ 10 h 19"/>
                <a:gd name="T6" fmla="*/ 92 w 166"/>
                <a:gd name="T7" fmla="*/ 14 h 19"/>
                <a:gd name="T8" fmla="*/ 74 w 166"/>
                <a:gd name="T9" fmla="*/ 10 h 19"/>
                <a:gd name="T10" fmla="*/ 56 w 166"/>
                <a:gd name="T11" fmla="*/ 4 h 19"/>
                <a:gd name="T12" fmla="*/ 30 w 166"/>
                <a:gd name="T13" fmla="*/ 6 h 19"/>
                <a:gd name="T14" fmla="*/ 0 w 166"/>
                <a:gd name="T15" fmla="*/ 14 h 19"/>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19"/>
                <a:gd name="T26" fmla="*/ 166 w 16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19">
                  <a:moveTo>
                    <a:pt x="166" y="6"/>
                  </a:moveTo>
                  <a:cubicBezTo>
                    <a:pt x="151" y="1"/>
                    <a:pt x="158" y="0"/>
                    <a:pt x="148" y="4"/>
                  </a:cubicBezTo>
                  <a:cubicBezTo>
                    <a:pt x="141" y="13"/>
                    <a:pt x="133" y="7"/>
                    <a:pt x="122" y="10"/>
                  </a:cubicBezTo>
                  <a:cubicBezTo>
                    <a:pt x="115" y="19"/>
                    <a:pt x="103" y="12"/>
                    <a:pt x="92" y="14"/>
                  </a:cubicBezTo>
                  <a:cubicBezTo>
                    <a:pt x="83" y="19"/>
                    <a:pt x="81" y="17"/>
                    <a:pt x="74" y="10"/>
                  </a:cubicBezTo>
                  <a:cubicBezTo>
                    <a:pt x="62" y="17"/>
                    <a:pt x="60" y="16"/>
                    <a:pt x="56" y="4"/>
                  </a:cubicBezTo>
                  <a:cubicBezTo>
                    <a:pt x="42" y="13"/>
                    <a:pt x="59" y="3"/>
                    <a:pt x="30" y="6"/>
                  </a:cubicBezTo>
                  <a:cubicBezTo>
                    <a:pt x="20" y="6"/>
                    <a:pt x="11" y="14"/>
                    <a:pt x="0" y="14"/>
                  </a:cubicBezTo>
                </a:path>
              </a:pathLst>
            </a:custGeom>
            <a:solidFill>
              <a:srgbClr val="FF0000"/>
            </a:solidFill>
            <a:ln w="9525">
              <a:solidFill>
                <a:srgbClr val="FF2525"/>
              </a:solidFill>
              <a:round/>
              <a:headEnd/>
              <a:tailEnd/>
            </a:ln>
          </p:spPr>
          <p:txBody>
            <a:bodyPr wrap="none" anchor="ctr"/>
            <a:lstStyle/>
            <a:p>
              <a:endParaRPr lang="en-US"/>
            </a:p>
          </p:txBody>
        </p:sp>
        <p:sp>
          <p:nvSpPr>
            <p:cNvPr id="70" name="Freeform 9"/>
            <p:cNvSpPr>
              <a:spLocks/>
            </p:cNvSpPr>
            <p:nvPr/>
          </p:nvSpPr>
          <p:spPr bwMode="auto">
            <a:xfrm>
              <a:off x="5667728" y="778303"/>
              <a:ext cx="232128" cy="30875"/>
            </a:xfrm>
            <a:custGeom>
              <a:avLst/>
              <a:gdLst>
                <a:gd name="T0" fmla="*/ 188 w 188"/>
                <a:gd name="T1" fmla="*/ 14 h 25"/>
                <a:gd name="T2" fmla="*/ 172 w 188"/>
                <a:gd name="T3" fmla="*/ 0 h 25"/>
                <a:gd name="T4" fmla="*/ 134 w 188"/>
                <a:gd name="T5" fmla="*/ 2 h 25"/>
                <a:gd name="T6" fmla="*/ 80 w 188"/>
                <a:gd name="T7" fmla="*/ 16 h 25"/>
                <a:gd name="T8" fmla="*/ 42 w 188"/>
                <a:gd name="T9" fmla="*/ 0 h 25"/>
                <a:gd name="T10" fmla="*/ 0 w 188"/>
                <a:gd name="T11" fmla="*/ 0 h 25"/>
                <a:gd name="T12" fmla="*/ 0 60000 65536"/>
                <a:gd name="T13" fmla="*/ 0 60000 65536"/>
                <a:gd name="T14" fmla="*/ 0 60000 65536"/>
                <a:gd name="T15" fmla="*/ 0 60000 65536"/>
                <a:gd name="T16" fmla="*/ 0 60000 65536"/>
                <a:gd name="T17" fmla="*/ 0 60000 65536"/>
                <a:gd name="T18" fmla="*/ 0 w 188"/>
                <a:gd name="T19" fmla="*/ 0 h 25"/>
                <a:gd name="T20" fmla="*/ 188 w 18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88" h="25">
                  <a:moveTo>
                    <a:pt x="188" y="14"/>
                  </a:moveTo>
                  <a:cubicBezTo>
                    <a:pt x="181" y="9"/>
                    <a:pt x="178" y="4"/>
                    <a:pt x="172" y="0"/>
                  </a:cubicBezTo>
                  <a:cubicBezTo>
                    <a:pt x="155" y="3"/>
                    <a:pt x="154" y="3"/>
                    <a:pt x="134" y="2"/>
                  </a:cubicBezTo>
                  <a:cubicBezTo>
                    <a:pt x="112" y="9"/>
                    <a:pt x="106" y="12"/>
                    <a:pt x="80" y="16"/>
                  </a:cubicBezTo>
                  <a:cubicBezTo>
                    <a:pt x="65" y="25"/>
                    <a:pt x="56" y="4"/>
                    <a:pt x="42" y="0"/>
                  </a:cubicBezTo>
                  <a:cubicBezTo>
                    <a:pt x="31" y="10"/>
                    <a:pt x="10" y="20"/>
                    <a:pt x="0" y="0"/>
                  </a:cubicBezTo>
                </a:path>
              </a:pathLst>
            </a:custGeom>
            <a:solidFill>
              <a:srgbClr val="FF2525"/>
            </a:solidFill>
            <a:ln w="9525">
              <a:solidFill>
                <a:schemeClr val="tx1"/>
              </a:solidFill>
              <a:round/>
              <a:headEnd/>
              <a:tailEnd/>
            </a:ln>
          </p:spPr>
          <p:txBody>
            <a:bodyPr wrap="none" anchor="ctr"/>
            <a:lstStyle/>
            <a:p>
              <a:endParaRPr lang="en-US"/>
            </a:p>
          </p:txBody>
        </p:sp>
        <p:sp>
          <p:nvSpPr>
            <p:cNvPr id="71" name="Freeform 10"/>
            <p:cNvSpPr>
              <a:spLocks/>
            </p:cNvSpPr>
            <p:nvPr/>
          </p:nvSpPr>
          <p:spPr bwMode="auto">
            <a:xfrm>
              <a:off x="5680075" y="753603"/>
              <a:ext cx="217311" cy="33345"/>
            </a:xfrm>
            <a:custGeom>
              <a:avLst/>
              <a:gdLst>
                <a:gd name="T0" fmla="*/ 176 w 176"/>
                <a:gd name="T1" fmla="*/ 27 h 27"/>
                <a:gd name="T2" fmla="*/ 144 w 176"/>
                <a:gd name="T3" fmla="*/ 19 h 27"/>
                <a:gd name="T4" fmla="*/ 126 w 176"/>
                <a:gd name="T5" fmla="*/ 17 h 27"/>
                <a:gd name="T6" fmla="*/ 74 w 176"/>
                <a:gd name="T7" fmla="*/ 21 h 27"/>
                <a:gd name="T8" fmla="*/ 56 w 176"/>
                <a:gd name="T9" fmla="*/ 11 h 27"/>
                <a:gd name="T10" fmla="*/ 0 w 176"/>
                <a:gd name="T11" fmla="*/ 7 h 27"/>
                <a:gd name="T12" fmla="*/ 0 60000 65536"/>
                <a:gd name="T13" fmla="*/ 0 60000 65536"/>
                <a:gd name="T14" fmla="*/ 0 60000 65536"/>
                <a:gd name="T15" fmla="*/ 0 60000 65536"/>
                <a:gd name="T16" fmla="*/ 0 60000 65536"/>
                <a:gd name="T17" fmla="*/ 0 60000 65536"/>
                <a:gd name="T18" fmla="*/ 0 w 176"/>
                <a:gd name="T19" fmla="*/ 0 h 27"/>
                <a:gd name="T20" fmla="*/ 176 w 17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6" h="27">
                  <a:moveTo>
                    <a:pt x="176" y="27"/>
                  </a:moveTo>
                  <a:cubicBezTo>
                    <a:pt x="165" y="24"/>
                    <a:pt x="154" y="22"/>
                    <a:pt x="144" y="19"/>
                  </a:cubicBezTo>
                  <a:cubicBezTo>
                    <a:pt x="138" y="10"/>
                    <a:pt x="135" y="13"/>
                    <a:pt x="126" y="17"/>
                  </a:cubicBezTo>
                  <a:cubicBezTo>
                    <a:pt x="105" y="12"/>
                    <a:pt x="92" y="14"/>
                    <a:pt x="74" y="21"/>
                  </a:cubicBezTo>
                  <a:cubicBezTo>
                    <a:pt x="67" y="18"/>
                    <a:pt x="56" y="11"/>
                    <a:pt x="56" y="11"/>
                  </a:cubicBezTo>
                  <a:cubicBezTo>
                    <a:pt x="52" y="0"/>
                    <a:pt x="7" y="7"/>
                    <a:pt x="0" y="7"/>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aphicFrame>
          <p:nvGraphicFramePr>
            <p:cNvPr id="72" name="Object 7"/>
            <p:cNvGraphicFramePr>
              <a:graphicFrameLocks noChangeAspect="1"/>
            </p:cNvGraphicFramePr>
            <p:nvPr/>
          </p:nvGraphicFramePr>
          <p:xfrm>
            <a:off x="5494867" y="457200"/>
            <a:ext cx="465490" cy="288993"/>
          </p:xfrm>
          <a:graphic>
            <a:graphicData uri="http://schemas.openxmlformats.org/presentationml/2006/ole">
              <mc:AlternateContent xmlns:mc="http://schemas.openxmlformats.org/markup-compatibility/2006">
                <mc:Choice xmlns:v="urn:schemas-microsoft-com:vml" Requires="v">
                  <p:oleObj spid="_x0000_s6173" name="Equation" r:id="rId11" imgW="368300" imgH="228600" progId="Equation.DSMT4">
                    <p:embed/>
                  </p:oleObj>
                </mc:Choice>
                <mc:Fallback>
                  <p:oleObj name="Equation" r:id="rId11" imgW="368300" imgH="228600" progId="Equation.DSMT4">
                    <p:embed/>
                    <p:pic>
                      <p:nvPicPr>
                        <p:cNvPr id="72"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94867" y="457200"/>
                          <a:ext cx="465490" cy="2889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73" name="Rectangle 17"/>
          <p:cNvSpPr>
            <a:spLocks noChangeArrowheads="1"/>
          </p:cNvSpPr>
          <p:nvPr/>
        </p:nvSpPr>
        <p:spPr bwMode="auto">
          <a:xfrm>
            <a:off x="7395633" y="2011279"/>
            <a:ext cx="355600" cy="355684"/>
          </a:xfrm>
          <a:prstGeom prst="rect">
            <a:avLst/>
          </a:prstGeom>
          <a:solidFill>
            <a:srgbClr val="0000FF"/>
          </a:solidFill>
          <a:ln w="9525">
            <a:solidFill>
              <a:schemeClr val="tx1"/>
            </a:solidFill>
            <a:miter lim="800000"/>
            <a:headEnd/>
            <a:tailEnd/>
          </a:ln>
        </p:spPr>
        <p:txBody>
          <a:bodyPr wrap="none" anchor="ctr"/>
          <a:lstStyle/>
          <a:p>
            <a:endParaRPr lang="en-US"/>
          </a:p>
        </p:txBody>
      </p:sp>
      <p:grpSp>
        <p:nvGrpSpPr>
          <p:cNvPr id="74" name="Group 18"/>
          <p:cNvGrpSpPr>
            <a:grpSpLocks/>
          </p:cNvGrpSpPr>
          <p:nvPr/>
        </p:nvGrpSpPr>
        <p:grpSpPr bwMode="auto">
          <a:xfrm>
            <a:off x="6535561" y="1892718"/>
            <a:ext cx="716139" cy="474245"/>
            <a:chOff x="1868" y="3120"/>
            <a:chExt cx="580" cy="384"/>
          </a:xfrm>
          <a:solidFill>
            <a:srgbClr val="00F301"/>
          </a:solidFill>
        </p:grpSpPr>
        <p:sp>
          <p:nvSpPr>
            <p:cNvPr id="75" name="Rectangle 19"/>
            <p:cNvSpPr>
              <a:spLocks noChangeArrowheads="1"/>
            </p:cNvSpPr>
            <p:nvPr/>
          </p:nvSpPr>
          <p:spPr bwMode="auto">
            <a:xfrm>
              <a:off x="2064" y="3216"/>
              <a:ext cx="384" cy="288"/>
            </a:xfrm>
            <a:prstGeom prst="rect">
              <a:avLst/>
            </a:prstGeom>
            <a:grpFill/>
            <a:ln w="9525">
              <a:solidFill>
                <a:schemeClr val="tx1"/>
              </a:solidFill>
              <a:miter lim="800000"/>
              <a:headEnd/>
              <a:tailEnd/>
            </a:ln>
          </p:spPr>
          <p:txBody>
            <a:bodyPr wrap="none" anchor="ctr"/>
            <a:lstStyle/>
            <a:p>
              <a:endParaRPr lang="en-US"/>
            </a:p>
          </p:txBody>
        </p:sp>
        <p:sp>
          <p:nvSpPr>
            <p:cNvPr id="76" name="Freeform 20"/>
            <p:cNvSpPr>
              <a:spLocks/>
            </p:cNvSpPr>
            <p:nvPr/>
          </p:nvSpPr>
          <p:spPr bwMode="auto">
            <a:xfrm>
              <a:off x="2064" y="3120"/>
              <a:ext cx="240" cy="96"/>
            </a:xfrm>
            <a:custGeom>
              <a:avLst/>
              <a:gdLst>
                <a:gd name="T0" fmla="*/ 240 w 240"/>
                <a:gd name="T1" fmla="*/ 96 h 96"/>
                <a:gd name="T2" fmla="*/ 192 w 240"/>
                <a:gd name="T3" fmla="*/ 96 h 96"/>
                <a:gd name="T4" fmla="*/ 192 w 240"/>
                <a:gd name="T5" fmla="*/ 48 h 96"/>
                <a:gd name="T6" fmla="*/ 0 w 240"/>
                <a:gd name="T7" fmla="*/ 48 h 96"/>
                <a:gd name="T8" fmla="*/ 0 w 240"/>
                <a:gd name="T9" fmla="*/ 0 h 96"/>
                <a:gd name="T10" fmla="*/ 240 w 240"/>
                <a:gd name="T11" fmla="*/ 0 h 96"/>
                <a:gd name="T12" fmla="*/ 240 w 240"/>
                <a:gd name="T13" fmla="*/ 96 h 96"/>
                <a:gd name="T14" fmla="*/ 0 60000 65536"/>
                <a:gd name="T15" fmla="*/ 0 60000 65536"/>
                <a:gd name="T16" fmla="*/ 0 60000 65536"/>
                <a:gd name="T17" fmla="*/ 0 60000 65536"/>
                <a:gd name="T18" fmla="*/ 0 60000 65536"/>
                <a:gd name="T19" fmla="*/ 0 60000 65536"/>
                <a:gd name="T20" fmla="*/ 0 60000 65536"/>
                <a:gd name="T21" fmla="*/ 0 w 240"/>
                <a:gd name="T22" fmla="*/ 0 h 96"/>
                <a:gd name="T23" fmla="*/ 240 w 24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96">
                  <a:moveTo>
                    <a:pt x="240" y="96"/>
                  </a:moveTo>
                  <a:lnTo>
                    <a:pt x="192" y="96"/>
                  </a:lnTo>
                  <a:lnTo>
                    <a:pt x="192" y="48"/>
                  </a:lnTo>
                  <a:lnTo>
                    <a:pt x="0" y="48"/>
                  </a:lnTo>
                  <a:lnTo>
                    <a:pt x="0" y="0"/>
                  </a:lnTo>
                  <a:lnTo>
                    <a:pt x="240" y="0"/>
                  </a:lnTo>
                  <a:lnTo>
                    <a:pt x="240" y="96"/>
                  </a:lnTo>
                  <a:close/>
                </a:path>
              </a:pathLst>
            </a:custGeom>
            <a:grpFill/>
            <a:ln w="9525">
              <a:solidFill>
                <a:schemeClr val="tx1"/>
              </a:solidFill>
              <a:round/>
              <a:headEnd/>
              <a:tailEnd/>
            </a:ln>
          </p:spPr>
          <p:txBody>
            <a:bodyPr wrap="none" anchor="ctr"/>
            <a:lstStyle/>
            <a:p>
              <a:endParaRPr lang="en-US"/>
            </a:p>
          </p:txBody>
        </p:sp>
        <p:sp>
          <p:nvSpPr>
            <p:cNvPr id="77" name="Freeform 21"/>
            <p:cNvSpPr>
              <a:spLocks/>
            </p:cNvSpPr>
            <p:nvPr/>
          </p:nvSpPr>
          <p:spPr bwMode="auto">
            <a:xfrm>
              <a:off x="1894" y="3124"/>
              <a:ext cx="166" cy="19"/>
            </a:xfrm>
            <a:custGeom>
              <a:avLst/>
              <a:gdLst>
                <a:gd name="T0" fmla="*/ 166 w 166"/>
                <a:gd name="T1" fmla="*/ 6 h 19"/>
                <a:gd name="T2" fmla="*/ 148 w 166"/>
                <a:gd name="T3" fmla="*/ 4 h 19"/>
                <a:gd name="T4" fmla="*/ 122 w 166"/>
                <a:gd name="T5" fmla="*/ 10 h 19"/>
                <a:gd name="T6" fmla="*/ 92 w 166"/>
                <a:gd name="T7" fmla="*/ 14 h 19"/>
                <a:gd name="T8" fmla="*/ 74 w 166"/>
                <a:gd name="T9" fmla="*/ 10 h 19"/>
                <a:gd name="T10" fmla="*/ 56 w 166"/>
                <a:gd name="T11" fmla="*/ 4 h 19"/>
                <a:gd name="T12" fmla="*/ 30 w 166"/>
                <a:gd name="T13" fmla="*/ 6 h 19"/>
                <a:gd name="T14" fmla="*/ 0 w 166"/>
                <a:gd name="T15" fmla="*/ 14 h 19"/>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19"/>
                <a:gd name="T26" fmla="*/ 166 w 16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19">
                  <a:moveTo>
                    <a:pt x="166" y="6"/>
                  </a:moveTo>
                  <a:cubicBezTo>
                    <a:pt x="151" y="1"/>
                    <a:pt x="158" y="0"/>
                    <a:pt x="148" y="4"/>
                  </a:cubicBezTo>
                  <a:cubicBezTo>
                    <a:pt x="141" y="13"/>
                    <a:pt x="133" y="7"/>
                    <a:pt x="122" y="10"/>
                  </a:cubicBezTo>
                  <a:cubicBezTo>
                    <a:pt x="115" y="19"/>
                    <a:pt x="103" y="12"/>
                    <a:pt x="92" y="14"/>
                  </a:cubicBezTo>
                  <a:cubicBezTo>
                    <a:pt x="83" y="19"/>
                    <a:pt x="81" y="17"/>
                    <a:pt x="74" y="10"/>
                  </a:cubicBezTo>
                  <a:cubicBezTo>
                    <a:pt x="62" y="17"/>
                    <a:pt x="60" y="16"/>
                    <a:pt x="56" y="4"/>
                  </a:cubicBezTo>
                  <a:cubicBezTo>
                    <a:pt x="42" y="13"/>
                    <a:pt x="59" y="3"/>
                    <a:pt x="30" y="6"/>
                  </a:cubicBezTo>
                  <a:cubicBezTo>
                    <a:pt x="20" y="6"/>
                    <a:pt x="11" y="14"/>
                    <a:pt x="0" y="14"/>
                  </a:cubicBezTo>
                </a:path>
              </a:pathLst>
            </a:custGeom>
            <a:grpFill/>
            <a:ln w="9525">
              <a:solidFill>
                <a:srgbClr val="FF0000"/>
              </a:solidFill>
              <a:round/>
              <a:headEnd/>
              <a:tailEnd/>
            </a:ln>
          </p:spPr>
          <p:txBody>
            <a:bodyPr wrap="none" anchor="ctr"/>
            <a:lstStyle/>
            <a:p>
              <a:endParaRPr lang="en-US"/>
            </a:p>
          </p:txBody>
        </p:sp>
        <p:sp>
          <p:nvSpPr>
            <p:cNvPr id="78" name="Freeform 22"/>
            <p:cNvSpPr>
              <a:spLocks/>
            </p:cNvSpPr>
            <p:nvPr/>
          </p:nvSpPr>
          <p:spPr bwMode="auto">
            <a:xfrm>
              <a:off x="1868" y="3140"/>
              <a:ext cx="188" cy="25"/>
            </a:xfrm>
            <a:custGeom>
              <a:avLst/>
              <a:gdLst>
                <a:gd name="T0" fmla="*/ 188 w 188"/>
                <a:gd name="T1" fmla="*/ 14 h 25"/>
                <a:gd name="T2" fmla="*/ 172 w 188"/>
                <a:gd name="T3" fmla="*/ 0 h 25"/>
                <a:gd name="T4" fmla="*/ 134 w 188"/>
                <a:gd name="T5" fmla="*/ 2 h 25"/>
                <a:gd name="T6" fmla="*/ 80 w 188"/>
                <a:gd name="T7" fmla="*/ 16 h 25"/>
                <a:gd name="T8" fmla="*/ 42 w 188"/>
                <a:gd name="T9" fmla="*/ 0 h 25"/>
                <a:gd name="T10" fmla="*/ 0 w 188"/>
                <a:gd name="T11" fmla="*/ 0 h 25"/>
                <a:gd name="T12" fmla="*/ 0 60000 65536"/>
                <a:gd name="T13" fmla="*/ 0 60000 65536"/>
                <a:gd name="T14" fmla="*/ 0 60000 65536"/>
                <a:gd name="T15" fmla="*/ 0 60000 65536"/>
                <a:gd name="T16" fmla="*/ 0 60000 65536"/>
                <a:gd name="T17" fmla="*/ 0 60000 65536"/>
                <a:gd name="T18" fmla="*/ 0 w 188"/>
                <a:gd name="T19" fmla="*/ 0 h 25"/>
                <a:gd name="T20" fmla="*/ 188 w 18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88" h="25">
                  <a:moveTo>
                    <a:pt x="188" y="14"/>
                  </a:moveTo>
                  <a:cubicBezTo>
                    <a:pt x="181" y="9"/>
                    <a:pt x="178" y="4"/>
                    <a:pt x="172" y="0"/>
                  </a:cubicBezTo>
                  <a:cubicBezTo>
                    <a:pt x="155" y="3"/>
                    <a:pt x="154" y="3"/>
                    <a:pt x="134" y="2"/>
                  </a:cubicBezTo>
                  <a:cubicBezTo>
                    <a:pt x="112" y="9"/>
                    <a:pt x="106" y="12"/>
                    <a:pt x="80" y="16"/>
                  </a:cubicBezTo>
                  <a:cubicBezTo>
                    <a:pt x="65" y="25"/>
                    <a:pt x="56" y="4"/>
                    <a:pt x="42" y="0"/>
                  </a:cubicBezTo>
                  <a:cubicBezTo>
                    <a:pt x="31" y="10"/>
                    <a:pt x="10" y="20"/>
                    <a:pt x="0" y="0"/>
                  </a:cubicBezTo>
                </a:path>
              </a:pathLst>
            </a:custGeom>
            <a:grpFill/>
            <a:ln w="9525">
              <a:solidFill>
                <a:schemeClr val="tx1"/>
              </a:solidFill>
              <a:round/>
              <a:headEnd/>
              <a:tailEnd/>
            </a:ln>
          </p:spPr>
          <p:txBody>
            <a:bodyPr wrap="none" anchor="ctr"/>
            <a:lstStyle/>
            <a:p>
              <a:endParaRPr lang="en-US"/>
            </a:p>
          </p:txBody>
        </p:sp>
        <p:sp>
          <p:nvSpPr>
            <p:cNvPr id="79" name="Freeform 23"/>
            <p:cNvSpPr>
              <a:spLocks/>
            </p:cNvSpPr>
            <p:nvPr/>
          </p:nvSpPr>
          <p:spPr bwMode="auto">
            <a:xfrm>
              <a:off x="1878" y="3120"/>
              <a:ext cx="176" cy="27"/>
            </a:xfrm>
            <a:custGeom>
              <a:avLst/>
              <a:gdLst>
                <a:gd name="T0" fmla="*/ 176 w 176"/>
                <a:gd name="T1" fmla="*/ 27 h 27"/>
                <a:gd name="T2" fmla="*/ 144 w 176"/>
                <a:gd name="T3" fmla="*/ 19 h 27"/>
                <a:gd name="T4" fmla="*/ 126 w 176"/>
                <a:gd name="T5" fmla="*/ 17 h 27"/>
                <a:gd name="T6" fmla="*/ 74 w 176"/>
                <a:gd name="T7" fmla="*/ 21 h 27"/>
                <a:gd name="T8" fmla="*/ 56 w 176"/>
                <a:gd name="T9" fmla="*/ 11 h 27"/>
                <a:gd name="T10" fmla="*/ 0 w 176"/>
                <a:gd name="T11" fmla="*/ 7 h 27"/>
                <a:gd name="T12" fmla="*/ 0 60000 65536"/>
                <a:gd name="T13" fmla="*/ 0 60000 65536"/>
                <a:gd name="T14" fmla="*/ 0 60000 65536"/>
                <a:gd name="T15" fmla="*/ 0 60000 65536"/>
                <a:gd name="T16" fmla="*/ 0 60000 65536"/>
                <a:gd name="T17" fmla="*/ 0 60000 65536"/>
                <a:gd name="T18" fmla="*/ 0 w 176"/>
                <a:gd name="T19" fmla="*/ 0 h 27"/>
                <a:gd name="T20" fmla="*/ 176 w 17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76" h="27">
                  <a:moveTo>
                    <a:pt x="176" y="27"/>
                  </a:moveTo>
                  <a:cubicBezTo>
                    <a:pt x="165" y="24"/>
                    <a:pt x="154" y="22"/>
                    <a:pt x="144" y="19"/>
                  </a:cubicBezTo>
                  <a:cubicBezTo>
                    <a:pt x="138" y="10"/>
                    <a:pt x="135" y="13"/>
                    <a:pt x="126" y="17"/>
                  </a:cubicBezTo>
                  <a:cubicBezTo>
                    <a:pt x="105" y="12"/>
                    <a:pt x="92" y="14"/>
                    <a:pt x="74" y="21"/>
                  </a:cubicBezTo>
                  <a:cubicBezTo>
                    <a:pt x="67" y="18"/>
                    <a:pt x="56" y="11"/>
                    <a:pt x="56" y="11"/>
                  </a:cubicBezTo>
                  <a:cubicBezTo>
                    <a:pt x="52" y="0"/>
                    <a:pt x="7" y="7"/>
                    <a:pt x="0" y="7"/>
                  </a:cubicBezTo>
                </a:path>
              </a:pathLst>
            </a:custGeom>
            <a:solidFill>
              <a:srgbClr val="FFFFFF"/>
            </a:solidFill>
            <a:ln w="9525">
              <a:solidFill>
                <a:schemeClr val="tx1"/>
              </a:solidFill>
              <a:round/>
              <a:headEnd/>
              <a:tailEnd/>
            </a:ln>
          </p:spPr>
          <p:txBody>
            <a:bodyPr wrap="none" anchor="ctr"/>
            <a:lstStyle/>
            <a:p>
              <a:endParaRPr lang="en-US"/>
            </a:p>
          </p:txBody>
        </p:sp>
      </p:grpSp>
      <p:sp>
        <p:nvSpPr>
          <p:cNvPr id="80" name="Line 24"/>
          <p:cNvSpPr>
            <a:spLocks noChangeShapeType="1"/>
          </p:cNvSpPr>
          <p:nvPr/>
        </p:nvSpPr>
        <p:spPr bwMode="auto">
          <a:xfrm>
            <a:off x="7810500" y="2129841"/>
            <a:ext cx="414867"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1" name="Line 25"/>
          <p:cNvSpPr>
            <a:spLocks noChangeShapeType="1"/>
          </p:cNvSpPr>
          <p:nvPr/>
        </p:nvSpPr>
        <p:spPr bwMode="auto">
          <a:xfrm flipH="1">
            <a:off x="6303433" y="2129841"/>
            <a:ext cx="414867"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82" name="Object 8"/>
          <p:cNvGraphicFramePr>
            <a:graphicFrameLocks noChangeAspect="1"/>
          </p:cNvGraphicFramePr>
          <p:nvPr/>
        </p:nvGraphicFramePr>
        <p:xfrm>
          <a:off x="6102174" y="2070560"/>
          <a:ext cx="337079" cy="272938"/>
        </p:xfrm>
        <a:graphic>
          <a:graphicData uri="http://schemas.openxmlformats.org/presentationml/2006/ole">
            <mc:AlternateContent xmlns:mc="http://schemas.openxmlformats.org/markup-compatibility/2006">
              <mc:Choice xmlns:v="urn:schemas-microsoft-com:vml" Requires="v">
                <p:oleObj spid="_x0000_s6174" name="Equation" r:id="rId13" imgW="266700" imgH="215900" progId="Equation.DSMT4">
                  <p:embed/>
                </p:oleObj>
              </mc:Choice>
              <mc:Fallback>
                <p:oleObj name="Equation" r:id="rId13" imgW="266700" imgH="215900" progId="Equation.DSMT4">
                  <p:embed/>
                  <p:pic>
                    <p:nvPicPr>
                      <p:cNvPr id="82"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02174" y="2070560"/>
                        <a:ext cx="337079" cy="27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3" name="Object 9"/>
          <p:cNvGraphicFramePr>
            <a:graphicFrameLocks noChangeAspect="1"/>
          </p:cNvGraphicFramePr>
          <p:nvPr/>
        </p:nvGraphicFramePr>
        <p:xfrm>
          <a:off x="7972249" y="1775392"/>
          <a:ext cx="337079" cy="272938"/>
        </p:xfrm>
        <a:graphic>
          <a:graphicData uri="http://schemas.openxmlformats.org/presentationml/2006/ole">
            <mc:AlternateContent xmlns:mc="http://schemas.openxmlformats.org/markup-compatibility/2006">
              <mc:Choice xmlns:v="urn:schemas-microsoft-com:vml" Requires="v">
                <p:oleObj spid="_x0000_s6175" name="Equation" r:id="rId15" imgW="266700" imgH="215900" progId="Equation.DSMT4">
                  <p:embed/>
                </p:oleObj>
              </mc:Choice>
              <mc:Fallback>
                <p:oleObj name="Equation" r:id="rId15" imgW="266700" imgH="215900" progId="Equation.DSMT4">
                  <p:embed/>
                  <p:pic>
                    <p:nvPicPr>
                      <p:cNvPr id="83"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72249" y="1775392"/>
                        <a:ext cx="337079" cy="27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4" name="Object 10"/>
          <p:cNvGraphicFramePr>
            <a:graphicFrameLocks noChangeAspect="1"/>
          </p:cNvGraphicFramePr>
          <p:nvPr/>
        </p:nvGraphicFramePr>
        <p:xfrm>
          <a:off x="6252810" y="1630196"/>
          <a:ext cx="465490" cy="288993"/>
        </p:xfrm>
        <a:graphic>
          <a:graphicData uri="http://schemas.openxmlformats.org/presentationml/2006/ole">
            <mc:AlternateContent xmlns:mc="http://schemas.openxmlformats.org/markup-compatibility/2006">
              <mc:Choice xmlns:v="urn:schemas-microsoft-com:vml" Requires="v">
                <p:oleObj spid="_x0000_s6176" name="Equation" r:id="rId17" imgW="368300" imgH="228600" progId="Equation.DSMT4">
                  <p:embed/>
                </p:oleObj>
              </mc:Choice>
              <mc:Fallback>
                <p:oleObj name="Equation" r:id="rId17" imgW="368300" imgH="228600" progId="Equation.DSMT4">
                  <p:embed/>
                  <p:pic>
                    <p:nvPicPr>
                      <p:cNvPr id="84"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52810" y="1630196"/>
                        <a:ext cx="465490" cy="2889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5" name="Rectangle 84"/>
          <p:cNvSpPr/>
          <p:nvPr/>
        </p:nvSpPr>
        <p:spPr>
          <a:xfrm>
            <a:off x="5667728" y="2367852"/>
            <a:ext cx="3266722" cy="49911"/>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5371395" y="1233500"/>
            <a:ext cx="3562350" cy="49911"/>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 Box 36"/>
          <p:cNvSpPr txBox="1">
            <a:spLocks noChangeArrowheads="1"/>
          </p:cNvSpPr>
          <p:nvPr/>
        </p:nvSpPr>
        <p:spPr bwMode="auto">
          <a:xfrm>
            <a:off x="4961296" y="38351"/>
            <a:ext cx="146666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0000"/>
                </a:solidFill>
                <a:latin typeface="Times New Roman"/>
                <a:cs typeface="Times New Roman"/>
              </a:rPr>
              <a:t>before collision</a:t>
            </a:r>
          </a:p>
        </p:txBody>
      </p:sp>
      <p:sp>
        <p:nvSpPr>
          <p:cNvPr id="88" name="Text Box 37"/>
          <p:cNvSpPr txBox="1">
            <a:spLocks noChangeArrowheads="1"/>
          </p:cNvSpPr>
          <p:nvPr/>
        </p:nvSpPr>
        <p:spPr bwMode="auto">
          <a:xfrm>
            <a:off x="4843996" y="1338096"/>
            <a:ext cx="131849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solidFill>
                  <a:srgbClr val="FF0000"/>
                </a:solidFill>
                <a:latin typeface="Times New Roman"/>
                <a:cs typeface="Times New Roman"/>
              </a:rPr>
              <a:t>after collision</a:t>
            </a:r>
            <a:endParaRPr lang="en-US" sz="2000" dirty="0">
              <a:solidFill>
                <a:srgbClr val="FF0000"/>
              </a:solidFill>
              <a:latin typeface="Times New Roman"/>
              <a:cs typeface="Times New Roman"/>
            </a:endParaRPr>
          </a:p>
        </p:txBody>
      </p:sp>
    </p:spTree>
    <p:extLst>
      <p:ext uri="{BB962C8B-B14F-4D97-AF65-F5344CB8AC3E}">
        <p14:creationId xmlns:p14="http://schemas.microsoft.com/office/powerpoint/2010/main" val="403457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ssolve">
                                      <p:cBhvr>
                                        <p:cTn id="7" dur="5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dissolve">
                                      <p:cBhvr>
                                        <p:cTn id="12" dur="500"/>
                                        <p:tgtEl>
                                          <p:spTgt spid="1536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9"/>
                                        </p:tgtEl>
                                        <p:attrNameLst>
                                          <p:attrName>style.visibility</p:attrName>
                                        </p:attrNameLst>
                                      </p:cBhvr>
                                      <p:to>
                                        <p:strVal val="visible"/>
                                      </p:to>
                                    </p:set>
                                    <p:animEffect transition="in" filter="dissolve">
                                      <p:cBhvr>
                                        <p:cTn id="17" dur="500"/>
                                        <p:tgtEl>
                                          <p:spTgt spid="1536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8"/>
                                        </p:tgtEl>
                                        <p:attrNameLst>
                                          <p:attrName>style.visibility</p:attrName>
                                        </p:attrNameLst>
                                      </p:cBhvr>
                                      <p:to>
                                        <p:strVal val="visible"/>
                                      </p:to>
                                    </p:set>
                                    <p:animEffect transition="in" filter="dissolve">
                                      <p:cBhvr>
                                        <p:cTn id="22"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558799" cy="276999"/>
          </a:xfrm>
          <a:prstGeom prst="rect">
            <a:avLst/>
          </a:prstGeom>
          <a:noFill/>
        </p:spPr>
        <p:txBody>
          <a:bodyPr wrap="square" rtlCol="0">
            <a:spAutoFit/>
          </a:bodyPr>
          <a:lstStyle/>
          <a:p>
            <a:r>
              <a:rPr lang="en-US" sz="1200" dirty="0">
                <a:latin typeface="Times New Roman"/>
                <a:cs typeface="Times New Roman"/>
              </a:rPr>
              <a:t>5.)</a:t>
            </a:r>
          </a:p>
        </p:txBody>
      </p:sp>
      <p:sp>
        <p:nvSpPr>
          <p:cNvPr id="11" name="TextBox 10"/>
          <p:cNvSpPr txBox="1"/>
          <p:nvPr/>
        </p:nvSpPr>
        <p:spPr>
          <a:xfrm>
            <a:off x="274956" y="262116"/>
            <a:ext cx="8627744" cy="1754327"/>
          </a:xfrm>
          <a:prstGeom prst="rect">
            <a:avLst/>
          </a:prstGeom>
          <a:noFill/>
        </p:spPr>
        <p:txBody>
          <a:bodyPr wrap="square" rtlCol="0">
            <a:spAutoFit/>
          </a:bodyPr>
          <a:lstStyle/>
          <a:p>
            <a:r>
              <a:rPr lang="en-US" sz="2800" dirty="0">
                <a:solidFill>
                  <a:srgbClr val="0000FF"/>
                </a:solidFill>
                <a:latin typeface="Apple Chancery"/>
                <a:cs typeface="Apple Chancery"/>
              </a:rPr>
              <a:t>As a point of semantics: </a:t>
            </a:r>
            <a:r>
              <a:rPr lang="en-US" sz="2000" dirty="0">
                <a:solidFill>
                  <a:srgbClr val="000000"/>
                </a:solidFill>
                <a:latin typeface="Times New Roman"/>
                <a:cs typeface="Times New Roman"/>
              </a:rPr>
              <a:t>An </a:t>
            </a:r>
            <a:r>
              <a:rPr lang="en-US" sz="2000" i="1" dirty="0">
                <a:solidFill>
                  <a:srgbClr val="FF0000"/>
                </a:solidFill>
                <a:latin typeface="Times New Roman"/>
                <a:cs typeface="Times New Roman"/>
              </a:rPr>
              <a:t>isolated system </a:t>
            </a:r>
            <a:r>
              <a:rPr lang="en-US" sz="2000" dirty="0">
                <a:solidFill>
                  <a:srgbClr val="000000"/>
                </a:solidFill>
                <a:latin typeface="Times New Roman"/>
                <a:cs typeface="Times New Roman"/>
              </a:rPr>
              <a:t>is a system in which there are </a:t>
            </a:r>
            <a:r>
              <a:rPr lang="en-US" sz="2000" i="1" dirty="0">
                <a:solidFill>
                  <a:srgbClr val="008000"/>
                </a:solidFill>
                <a:latin typeface="Times New Roman"/>
                <a:cs typeface="Times New Roman"/>
              </a:rPr>
              <a:t>no external forces </a:t>
            </a:r>
            <a:r>
              <a:rPr lang="en-US" sz="2000" dirty="0">
                <a:solidFill>
                  <a:srgbClr val="000000"/>
                </a:solidFill>
                <a:latin typeface="Times New Roman"/>
                <a:cs typeface="Times New Roman"/>
              </a:rPr>
              <a:t>(hence </a:t>
            </a:r>
            <a:r>
              <a:rPr lang="en-US" sz="2000" i="1" dirty="0">
                <a:solidFill>
                  <a:srgbClr val="008000"/>
                </a:solidFill>
                <a:latin typeface="Times New Roman"/>
                <a:cs typeface="Times New Roman"/>
              </a:rPr>
              <a:t>no external impulses</a:t>
            </a:r>
            <a:r>
              <a:rPr lang="en-US" sz="2000" dirty="0">
                <a:solidFill>
                  <a:srgbClr val="000000"/>
                </a:solidFill>
                <a:latin typeface="Times New Roman"/>
                <a:cs typeface="Times New Roman"/>
              </a:rPr>
              <a:t>) acting.  With the </a:t>
            </a:r>
            <a:r>
              <a:rPr lang="en-US" sz="2000" i="1" dirty="0">
                <a:solidFill>
                  <a:srgbClr val="FF0000"/>
                </a:solidFill>
                <a:latin typeface="Times New Roman"/>
                <a:cs typeface="Times New Roman"/>
              </a:rPr>
              <a:t>modified conservation of momentum equation </a:t>
            </a:r>
            <a:r>
              <a:rPr lang="en-US" sz="2000" dirty="0">
                <a:solidFill>
                  <a:srgbClr val="0000FF"/>
                </a:solidFill>
                <a:latin typeface="Times New Roman"/>
                <a:cs typeface="Times New Roman"/>
              </a:rPr>
              <a:t>including</a:t>
            </a:r>
            <a:r>
              <a:rPr lang="en-US" sz="2000" dirty="0">
                <a:solidFill>
                  <a:srgbClr val="000000"/>
                </a:solidFill>
                <a:latin typeface="Times New Roman"/>
                <a:cs typeface="Times New Roman"/>
              </a:rPr>
              <a:t> the possibility of </a:t>
            </a:r>
            <a:r>
              <a:rPr lang="en-US" sz="2000" dirty="0">
                <a:solidFill>
                  <a:srgbClr val="0000FF"/>
                </a:solidFill>
                <a:latin typeface="Times New Roman"/>
                <a:cs typeface="Times New Roman"/>
              </a:rPr>
              <a:t>external impulses </a:t>
            </a:r>
            <a:r>
              <a:rPr lang="en-US" sz="2000" dirty="0">
                <a:solidFill>
                  <a:srgbClr val="000000"/>
                </a:solidFill>
                <a:latin typeface="Times New Roman"/>
                <a:cs typeface="Times New Roman"/>
              </a:rPr>
              <a:t>(</a:t>
            </a:r>
            <a:r>
              <a:rPr lang="en-US" sz="2000" dirty="0">
                <a:solidFill>
                  <a:srgbClr val="0000FF"/>
                </a:solidFill>
                <a:latin typeface="Times New Roman"/>
                <a:cs typeface="Times New Roman"/>
              </a:rPr>
              <a:t>or not</a:t>
            </a:r>
            <a:r>
              <a:rPr lang="en-US" sz="2000" dirty="0">
                <a:solidFill>
                  <a:srgbClr val="000000"/>
                </a:solidFill>
                <a:latin typeface="Times New Roman"/>
                <a:cs typeface="Times New Roman"/>
              </a:rPr>
              <a:t>), making </a:t>
            </a:r>
            <a:r>
              <a:rPr lang="en-US" sz="2000" dirty="0">
                <a:solidFill>
                  <a:srgbClr val="0000FF"/>
                </a:solidFill>
                <a:latin typeface="Times New Roman"/>
                <a:cs typeface="Times New Roman"/>
              </a:rPr>
              <a:t>the distinction </a:t>
            </a:r>
            <a:r>
              <a:rPr lang="en-US" sz="2000" dirty="0">
                <a:solidFill>
                  <a:srgbClr val="000000"/>
                </a:solidFill>
                <a:latin typeface="Times New Roman"/>
                <a:cs typeface="Times New Roman"/>
              </a:rPr>
              <a:t>between isolated and non-isolated systems </a:t>
            </a:r>
            <a:r>
              <a:rPr lang="en-US" sz="2000" dirty="0">
                <a:solidFill>
                  <a:srgbClr val="0000FF"/>
                </a:solidFill>
                <a:latin typeface="Times New Roman"/>
                <a:cs typeface="Times New Roman"/>
              </a:rPr>
              <a:t>is not so important</a:t>
            </a:r>
            <a:r>
              <a:rPr lang="en-US" sz="2000" dirty="0">
                <a:solidFill>
                  <a:srgbClr val="000000"/>
                </a:solidFill>
                <a:latin typeface="Times New Roman"/>
                <a:cs typeface="Times New Roman"/>
              </a:rPr>
              <a:t>, but you may run into the language so you need to know about it.  </a:t>
            </a:r>
            <a:endParaRPr lang="en-US" sz="2400" dirty="0">
              <a:latin typeface="Apple Chancery"/>
              <a:cs typeface="Apple Chancery"/>
            </a:endParaRPr>
          </a:p>
        </p:txBody>
      </p:sp>
      <p:sp>
        <p:nvSpPr>
          <p:cNvPr id="32" name="TextBox 31"/>
          <p:cNvSpPr txBox="1"/>
          <p:nvPr/>
        </p:nvSpPr>
        <p:spPr>
          <a:xfrm>
            <a:off x="274956" y="2143443"/>
            <a:ext cx="8869044" cy="1446550"/>
          </a:xfrm>
          <a:prstGeom prst="rect">
            <a:avLst/>
          </a:prstGeom>
          <a:noFill/>
        </p:spPr>
        <p:txBody>
          <a:bodyPr wrap="square" rtlCol="0">
            <a:spAutoFit/>
          </a:bodyPr>
          <a:lstStyle/>
          <a:p>
            <a:r>
              <a:rPr lang="en-US" sz="2800" dirty="0">
                <a:solidFill>
                  <a:srgbClr val="FF0000"/>
                </a:solidFill>
                <a:latin typeface="Apple Chancery"/>
                <a:cs typeface="Apple Chancery"/>
              </a:rPr>
              <a:t>Technically, </a:t>
            </a:r>
            <a:r>
              <a:rPr lang="en-US" sz="2000" dirty="0">
                <a:solidFill>
                  <a:srgbClr val="000000"/>
                </a:solidFill>
                <a:latin typeface="Times New Roman"/>
                <a:cs typeface="Times New Roman"/>
              </a:rPr>
              <a:t>collision always produce deformation and sound and heat, so energy is never really conserved </a:t>
            </a:r>
            <a:r>
              <a:rPr lang="en-US" sz="2000" i="1" dirty="0">
                <a:solidFill>
                  <a:srgbClr val="FF0000"/>
                </a:solidFill>
                <a:latin typeface="Times New Roman"/>
                <a:cs typeface="Times New Roman"/>
              </a:rPr>
              <a:t>through a collision</a:t>
            </a:r>
            <a:r>
              <a:rPr lang="en-US" sz="2000" dirty="0">
                <a:solidFill>
                  <a:srgbClr val="000000"/>
                </a:solidFill>
                <a:latin typeface="Times New Roman"/>
                <a:cs typeface="Times New Roman"/>
              </a:rPr>
              <a:t>.  There are close calls, though.  When this happens, because </a:t>
            </a:r>
            <a:r>
              <a:rPr lang="en-US" sz="2000" i="1" dirty="0">
                <a:solidFill>
                  <a:srgbClr val="0000FF"/>
                </a:solidFill>
                <a:latin typeface="Times New Roman"/>
                <a:cs typeface="Times New Roman"/>
              </a:rPr>
              <a:t>potential energy changes </a:t>
            </a:r>
            <a:r>
              <a:rPr lang="en-US" sz="2000" dirty="0">
                <a:solidFill>
                  <a:srgbClr val="000000"/>
                </a:solidFill>
                <a:latin typeface="Times New Roman"/>
                <a:cs typeface="Times New Roman"/>
              </a:rPr>
              <a:t>are </a:t>
            </a:r>
            <a:r>
              <a:rPr lang="en-US" sz="2000" dirty="0">
                <a:solidFill>
                  <a:srgbClr val="0000FF"/>
                </a:solidFill>
                <a:latin typeface="Times New Roman"/>
                <a:cs typeface="Times New Roman"/>
              </a:rPr>
              <a:t>almost non-existent thru collisions</a:t>
            </a:r>
            <a:r>
              <a:rPr lang="en-US" sz="2000" dirty="0">
                <a:solidFill>
                  <a:srgbClr val="000000"/>
                </a:solidFill>
                <a:latin typeface="Times New Roman"/>
                <a:cs typeface="Times New Roman"/>
              </a:rPr>
              <a:t>, </a:t>
            </a:r>
            <a:r>
              <a:rPr lang="en-US" sz="2000" dirty="0">
                <a:solidFill>
                  <a:srgbClr val="FF0000"/>
                </a:solidFill>
                <a:latin typeface="Times New Roman"/>
                <a:cs typeface="Times New Roman"/>
              </a:rPr>
              <a:t>what is</a:t>
            </a:r>
            <a:r>
              <a:rPr lang="en-US" sz="2000" dirty="0">
                <a:solidFill>
                  <a:srgbClr val="000000"/>
                </a:solidFill>
                <a:latin typeface="Times New Roman"/>
                <a:cs typeface="Times New Roman"/>
              </a:rPr>
              <a:t> “</a:t>
            </a:r>
            <a:r>
              <a:rPr lang="en-US" sz="2000" dirty="0">
                <a:solidFill>
                  <a:srgbClr val="FF0000"/>
                </a:solidFill>
                <a:latin typeface="Times New Roman"/>
                <a:cs typeface="Times New Roman"/>
              </a:rPr>
              <a:t>conserved” is </a:t>
            </a:r>
            <a:r>
              <a:rPr lang="en-US" sz="2000" i="1" dirty="0">
                <a:solidFill>
                  <a:srgbClr val="FF0000"/>
                </a:solidFill>
                <a:latin typeface="Times New Roman"/>
                <a:cs typeface="Times New Roman"/>
              </a:rPr>
              <a:t>kinetic </a:t>
            </a:r>
            <a:r>
              <a:rPr lang="en-US" sz="2000" dirty="0">
                <a:solidFill>
                  <a:srgbClr val="FF0000"/>
                </a:solidFill>
                <a:latin typeface="Times New Roman"/>
                <a:cs typeface="Times New Roman"/>
              </a:rPr>
              <a:t>energy</a:t>
            </a:r>
            <a:r>
              <a:rPr lang="en-US" sz="2000" dirty="0">
                <a:solidFill>
                  <a:srgbClr val="000000"/>
                </a:solidFill>
                <a:latin typeface="Times New Roman"/>
                <a:cs typeface="Times New Roman"/>
              </a:rPr>
              <a:t>. </a:t>
            </a:r>
            <a:endParaRPr lang="en-US" sz="2400" dirty="0">
              <a:latin typeface="Apple Chancery"/>
              <a:cs typeface="Apple Chancery"/>
            </a:endParaRPr>
          </a:p>
        </p:txBody>
      </p:sp>
      <p:sp>
        <p:nvSpPr>
          <p:cNvPr id="33" name="TextBox 32"/>
          <p:cNvSpPr txBox="1"/>
          <p:nvPr/>
        </p:nvSpPr>
        <p:spPr>
          <a:xfrm>
            <a:off x="681356" y="4393069"/>
            <a:ext cx="8234044" cy="1015663"/>
          </a:xfrm>
          <a:prstGeom prst="rect">
            <a:avLst/>
          </a:prstGeom>
          <a:noFill/>
        </p:spPr>
        <p:txBody>
          <a:bodyPr wrap="square" rtlCol="0">
            <a:spAutoFit/>
          </a:bodyPr>
          <a:lstStyle/>
          <a:p>
            <a:r>
              <a:rPr lang="en-US" sz="2000" dirty="0">
                <a:solidFill>
                  <a:srgbClr val="FF0000"/>
                </a:solidFill>
                <a:latin typeface="Apple Chancery"/>
                <a:cs typeface="Apple Chancery"/>
              </a:rPr>
              <a:t>1.) An inelastic collision </a:t>
            </a:r>
            <a:r>
              <a:rPr lang="en-US" sz="2000" dirty="0">
                <a:solidFill>
                  <a:srgbClr val="000000"/>
                </a:solidFill>
                <a:latin typeface="Times New Roman"/>
                <a:cs typeface="Times New Roman"/>
              </a:rPr>
              <a:t>is </a:t>
            </a:r>
            <a:r>
              <a:rPr lang="en-US" sz="2000" dirty="0">
                <a:latin typeface="Times New Roman"/>
                <a:cs typeface="Times New Roman"/>
              </a:rPr>
              <a:t>defined as a “normal” collision—</a:t>
            </a:r>
            <a:r>
              <a:rPr lang="en-US" sz="2000" dirty="0">
                <a:solidFill>
                  <a:srgbClr val="0000FF"/>
                </a:solidFill>
                <a:latin typeface="Times New Roman"/>
                <a:cs typeface="Times New Roman"/>
              </a:rPr>
              <a:t>momentum conserved thru the collision </a:t>
            </a:r>
            <a:r>
              <a:rPr lang="en-US" sz="2000" i="1" dirty="0">
                <a:latin typeface="Times New Roman"/>
                <a:cs typeface="Times New Roman"/>
              </a:rPr>
              <a:t>unless there is an especially large external impulse present</a:t>
            </a:r>
            <a:r>
              <a:rPr lang="en-US" sz="2000" dirty="0">
                <a:latin typeface="Times New Roman"/>
                <a:cs typeface="Times New Roman"/>
              </a:rPr>
              <a:t>—with </a:t>
            </a:r>
            <a:r>
              <a:rPr lang="en-US" sz="2000" dirty="0">
                <a:solidFill>
                  <a:srgbClr val="0000FF"/>
                </a:solidFill>
                <a:latin typeface="Times New Roman"/>
                <a:cs typeface="Times New Roman"/>
              </a:rPr>
              <a:t>energy</a:t>
            </a:r>
            <a:r>
              <a:rPr lang="en-US" sz="2000" dirty="0">
                <a:latin typeface="Times New Roman"/>
                <a:cs typeface="Times New Roman"/>
              </a:rPr>
              <a:t> </a:t>
            </a:r>
            <a:r>
              <a:rPr lang="en-US" sz="2000" i="1" dirty="0">
                <a:solidFill>
                  <a:srgbClr val="FF0000"/>
                </a:solidFill>
                <a:latin typeface="Times New Roman"/>
                <a:cs typeface="Times New Roman"/>
              </a:rPr>
              <a:t>NOT</a:t>
            </a:r>
            <a:r>
              <a:rPr lang="en-US" sz="2000" dirty="0">
                <a:solidFill>
                  <a:srgbClr val="0000FF"/>
                </a:solidFill>
                <a:latin typeface="Times New Roman"/>
                <a:cs typeface="Times New Roman"/>
              </a:rPr>
              <a:t> conserved.</a:t>
            </a:r>
            <a:endParaRPr lang="en-US" sz="2400" dirty="0">
              <a:latin typeface="Apple Chancery"/>
              <a:cs typeface="Apple Chancery"/>
            </a:endParaRPr>
          </a:p>
        </p:txBody>
      </p:sp>
      <p:sp>
        <p:nvSpPr>
          <p:cNvPr id="34" name="TextBox 33"/>
          <p:cNvSpPr txBox="1"/>
          <p:nvPr/>
        </p:nvSpPr>
        <p:spPr>
          <a:xfrm>
            <a:off x="668656" y="5563433"/>
            <a:ext cx="8322944" cy="707886"/>
          </a:xfrm>
          <a:prstGeom prst="rect">
            <a:avLst/>
          </a:prstGeom>
          <a:noFill/>
        </p:spPr>
        <p:txBody>
          <a:bodyPr wrap="square" rtlCol="0">
            <a:spAutoFit/>
          </a:bodyPr>
          <a:lstStyle/>
          <a:p>
            <a:r>
              <a:rPr lang="en-US" sz="2000" dirty="0">
                <a:solidFill>
                  <a:srgbClr val="FF0000"/>
                </a:solidFill>
                <a:latin typeface="Apple Chancery"/>
                <a:cs typeface="Apple Chancery"/>
              </a:rPr>
              <a:t>2.) A perfectly inelastic collision </a:t>
            </a:r>
            <a:r>
              <a:rPr lang="en-US" sz="2000" dirty="0">
                <a:solidFill>
                  <a:srgbClr val="000000"/>
                </a:solidFill>
                <a:latin typeface="Times New Roman"/>
                <a:cs typeface="Times New Roman"/>
              </a:rPr>
              <a:t>is </a:t>
            </a:r>
            <a:r>
              <a:rPr lang="en-US" sz="2000" dirty="0">
                <a:latin typeface="Times New Roman"/>
                <a:cs typeface="Times New Roman"/>
              </a:rPr>
              <a:t>defined as an inelastic collision in which </a:t>
            </a:r>
            <a:r>
              <a:rPr lang="en-US" sz="2000" dirty="0">
                <a:solidFill>
                  <a:srgbClr val="0000FF"/>
                </a:solidFill>
                <a:latin typeface="Times New Roman"/>
                <a:cs typeface="Times New Roman"/>
              </a:rPr>
              <a:t>the bodies stick together after the collision </a:t>
            </a:r>
            <a:r>
              <a:rPr lang="en-US" sz="2000" dirty="0">
                <a:latin typeface="Times New Roman"/>
                <a:cs typeface="Times New Roman"/>
              </a:rPr>
              <a:t>(i.e., </a:t>
            </a:r>
            <a:r>
              <a:rPr lang="en-US" sz="2000" i="1" dirty="0">
                <a:solidFill>
                  <a:srgbClr val="008000"/>
                </a:solidFill>
                <a:latin typeface="Times New Roman"/>
                <a:cs typeface="Times New Roman"/>
              </a:rPr>
              <a:t>final velocities </a:t>
            </a:r>
            <a:r>
              <a:rPr lang="en-US" sz="2000" dirty="0">
                <a:solidFill>
                  <a:srgbClr val="008000"/>
                </a:solidFill>
                <a:latin typeface="Times New Roman"/>
                <a:cs typeface="Times New Roman"/>
              </a:rPr>
              <a:t>are the same</a:t>
            </a:r>
            <a:r>
              <a:rPr lang="en-US" sz="2000" dirty="0">
                <a:latin typeface="Times New Roman"/>
                <a:cs typeface="Times New Roman"/>
              </a:rPr>
              <a:t>).  </a:t>
            </a:r>
            <a:endParaRPr lang="en-US" sz="2400" dirty="0">
              <a:latin typeface="Apple Chancery"/>
              <a:cs typeface="Apple Chancery"/>
            </a:endParaRPr>
          </a:p>
        </p:txBody>
      </p:sp>
      <p:sp>
        <p:nvSpPr>
          <p:cNvPr id="9" name="TextBox 8"/>
          <p:cNvSpPr txBox="1"/>
          <p:nvPr/>
        </p:nvSpPr>
        <p:spPr>
          <a:xfrm>
            <a:off x="274956" y="3723114"/>
            <a:ext cx="8869044" cy="523220"/>
          </a:xfrm>
          <a:prstGeom prst="rect">
            <a:avLst/>
          </a:prstGeom>
          <a:noFill/>
        </p:spPr>
        <p:txBody>
          <a:bodyPr wrap="square" rtlCol="0">
            <a:spAutoFit/>
          </a:bodyPr>
          <a:lstStyle/>
          <a:p>
            <a:r>
              <a:rPr lang="en-US" sz="2800" dirty="0">
                <a:solidFill>
                  <a:srgbClr val="0000FF"/>
                </a:solidFill>
                <a:latin typeface="Apple Chancery"/>
                <a:cs typeface="Apple Chancery"/>
              </a:rPr>
              <a:t>To delineate </a:t>
            </a:r>
            <a:r>
              <a:rPr lang="en-US" sz="2000" dirty="0">
                <a:latin typeface="Times New Roman"/>
                <a:cs typeface="Times New Roman"/>
              </a:rPr>
              <a:t>types of collision, </a:t>
            </a:r>
            <a:r>
              <a:rPr lang="en-US" sz="2000" dirty="0">
                <a:solidFill>
                  <a:srgbClr val="0000FF"/>
                </a:solidFill>
                <a:latin typeface="Times New Roman"/>
                <a:cs typeface="Times New Roman"/>
              </a:rPr>
              <a:t>three kinds </a:t>
            </a:r>
            <a:r>
              <a:rPr lang="en-US" sz="2000" dirty="0">
                <a:latin typeface="Times New Roman"/>
                <a:cs typeface="Times New Roman"/>
              </a:rPr>
              <a:t>are given special names</a:t>
            </a:r>
            <a:r>
              <a:rPr lang="en-US" sz="2000" dirty="0">
                <a:solidFill>
                  <a:srgbClr val="000000"/>
                </a:solidFill>
                <a:latin typeface="Times New Roman"/>
                <a:cs typeface="Times New Roman"/>
              </a:rPr>
              <a:t>:  </a:t>
            </a:r>
            <a:endParaRPr lang="en-US" sz="2400" dirty="0">
              <a:latin typeface="Apple Chancery"/>
              <a:cs typeface="Apple Chancery"/>
            </a:endParaRPr>
          </a:p>
        </p:txBody>
      </p:sp>
    </p:spTree>
    <p:extLst>
      <p:ext uri="{BB962C8B-B14F-4D97-AF65-F5344CB8AC3E}">
        <p14:creationId xmlns:p14="http://schemas.microsoft.com/office/powerpoint/2010/main" val="194700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97899" y="6427113"/>
            <a:ext cx="546101" cy="276999"/>
          </a:xfrm>
          <a:prstGeom prst="rect">
            <a:avLst/>
          </a:prstGeom>
          <a:noFill/>
        </p:spPr>
        <p:txBody>
          <a:bodyPr wrap="square" rtlCol="0">
            <a:spAutoFit/>
          </a:bodyPr>
          <a:lstStyle/>
          <a:p>
            <a:r>
              <a:rPr lang="en-US" sz="1200" dirty="0">
                <a:latin typeface="Times New Roman"/>
                <a:cs typeface="Times New Roman"/>
              </a:rPr>
              <a:t>6.)</a:t>
            </a:r>
          </a:p>
        </p:txBody>
      </p:sp>
      <p:sp>
        <p:nvSpPr>
          <p:cNvPr id="35" name="TextBox 34"/>
          <p:cNvSpPr txBox="1"/>
          <p:nvPr/>
        </p:nvSpPr>
        <p:spPr>
          <a:xfrm>
            <a:off x="274956" y="396497"/>
            <a:ext cx="8488044" cy="707886"/>
          </a:xfrm>
          <a:prstGeom prst="rect">
            <a:avLst/>
          </a:prstGeom>
          <a:noFill/>
        </p:spPr>
        <p:txBody>
          <a:bodyPr wrap="square" rtlCol="0">
            <a:spAutoFit/>
          </a:bodyPr>
          <a:lstStyle/>
          <a:p>
            <a:r>
              <a:rPr lang="en-US" sz="2000" dirty="0">
                <a:solidFill>
                  <a:srgbClr val="FF0000"/>
                </a:solidFill>
                <a:latin typeface="Apple Chancery"/>
                <a:cs typeface="Apple Chancery"/>
              </a:rPr>
              <a:t>3.) An elastic collision </a:t>
            </a:r>
            <a:r>
              <a:rPr lang="en-US" sz="2000" dirty="0">
                <a:solidFill>
                  <a:srgbClr val="000000"/>
                </a:solidFill>
                <a:latin typeface="Times New Roman"/>
                <a:cs typeface="Times New Roman"/>
              </a:rPr>
              <a:t>is </a:t>
            </a:r>
            <a:r>
              <a:rPr lang="en-US" sz="2000" dirty="0">
                <a:latin typeface="Times New Roman"/>
                <a:cs typeface="Times New Roman"/>
              </a:rPr>
              <a:t>defined as a collision in which both </a:t>
            </a:r>
            <a:r>
              <a:rPr lang="en-US" sz="2000" dirty="0">
                <a:solidFill>
                  <a:srgbClr val="FF0000"/>
                </a:solidFill>
                <a:latin typeface="Times New Roman"/>
                <a:cs typeface="Times New Roman"/>
              </a:rPr>
              <a:t>momentum</a:t>
            </a:r>
            <a:r>
              <a:rPr lang="en-US" sz="2000" dirty="0">
                <a:latin typeface="Times New Roman"/>
                <a:cs typeface="Times New Roman"/>
              </a:rPr>
              <a:t> and </a:t>
            </a:r>
            <a:r>
              <a:rPr lang="en-US" sz="2000" dirty="0">
                <a:solidFill>
                  <a:srgbClr val="FF0000"/>
                </a:solidFill>
                <a:latin typeface="Times New Roman"/>
                <a:cs typeface="Times New Roman"/>
              </a:rPr>
              <a:t>mechanical energy </a:t>
            </a:r>
            <a:r>
              <a:rPr lang="en-US" sz="2000" dirty="0">
                <a:latin typeface="Times New Roman"/>
                <a:cs typeface="Times New Roman"/>
              </a:rPr>
              <a:t>are assumed to be </a:t>
            </a:r>
            <a:r>
              <a:rPr lang="en-US" sz="2000" dirty="0">
                <a:solidFill>
                  <a:srgbClr val="0000FF"/>
                </a:solidFill>
                <a:latin typeface="Times New Roman"/>
                <a:cs typeface="Times New Roman"/>
              </a:rPr>
              <a:t>conserved.</a:t>
            </a:r>
            <a:r>
              <a:rPr lang="en-US" sz="2000" dirty="0">
                <a:latin typeface="Times New Roman"/>
                <a:cs typeface="Times New Roman"/>
              </a:rPr>
              <a:t>  </a:t>
            </a:r>
            <a:endParaRPr lang="en-US" sz="2400" dirty="0">
              <a:latin typeface="Apple Chancery"/>
              <a:cs typeface="Apple Chancery"/>
            </a:endParaRPr>
          </a:p>
        </p:txBody>
      </p:sp>
      <p:sp>
        <p:nvSpPr>
          <p:cNvPr id="9" name="TextBox 8"/>
          <p:cNvSpPr txBox="1"/>
          <p:nvPr/>
        </p:nvSpPr>
        <p:spPr>
          <a:xfrm>
            <a:off x="414656" y="1104383"/>
            <a:ext cx="8488044" cy="1015663"/>
          </a:xfrm>
          <a:prstGeom prst="rect">
            <a:avLst/>
          </a:prstGeom>
          <a:noFill/>
        </p:spPr>
        <p:txBody>
          <a:bodyPr wrap="square" rtlCol="0">
            <a:spAutoFit/>
          </a:bodyPr>
          <a:lstStyle/>
          <a:p>
            <a:r>
              <a:rPr lang="en-US" sz="2000" dirty="0">
                <a:solidFill>
                  <a:srgbClr val="008000"/>
                </a:solidFill>
                <a:latin typeface="Times New Roman"/>
                <a:cs typeface="Times New Roman"/>
              </a:rPr>
              <a:t>Easy example</a:t>
            </a:r>
            <a:r>
              <a:rPr lang="en-US" sz="2000" dirty="0">
                <a:latin typeface="Times New Roman"/>
                <a:cs typeface="Times New Roman"/>
              </a:rPr>
              <a:t>: </a:t>
            </a:r>
            <a:r>
              <a:rPr lang="en-US" sz="2000" dirty="0">
                <a:solidFill>
                  <a:srgbClr val="0000FF"/>
                </a:solidFill>
                <a:latin typeface="Times New Roman"/>
                <a:cs typeface="Times New Roman"/>
              </a:rPr>
              <a:t>two electrons veering </a:t>
            </a:r>
            <a:r>
              <a:rPr lang="en-US" sz="2000" dirty="0">
                <a:latin typeface="Times New Roman"/>
                <a:cs typeface="Times New Roman"/>
              </a:rPr>
              <a:t>from one another due to electrical repulsion as they pass one another.  This interaction, this “collision,” is to a very good approximation conservative in energy.</a:t>
            </a:r>
            <a:r>
              <a:rPr lang="en-US" sz="2000" dirty="0">
                <a:solidFill>
                  <a:srgbClr val="0000FF"/>
                </a:solidFill>
                <a:latin typeface="Times New Roman"/>
                <a:cs typeface="Times New Roman"/>
              </a:rPr>
              <a:t>  </a:t>
            </a:r>
            <a:endParaRPr lang="en-US" sz="2400" dirty="0">
              <a:latin typeface="Apple Chancery"/>
              <a:cs typeface="Apple Chancery"/>
            </a:endParaRPr>
          </a:p>
        </p:txBody>
      </p:sp>
      <p:sp>
        <p:nvSpPr>
          <p:cNvPr id="10" name="TextBox 9"/>
          <p:cNvSpPr txBox="1"/>
          <p:nvPr/>
        </p:nvSpPr>
        <p:spPr>
          <a:xfrm>
            <a:off x="414656" y="2163167"/>
            <a:ext cx="8488044" cy="400110"/>
          </a:xfrm>
          <a:prstGeom prst="rect">
            <a:avLst/>
          </a:prstGeom>
          <a:noFill/>
        </p:spPr>
        <p:txBody>
          <a:bodyPr wrap="square" rtlCol="0">
            <a:spAutoFit/>
          </a:bodyPr>
          <a:lstStyle/>
          <a:p>
            <a:r>
              <a:rPr lang="en-US" sz="2000" dirty="0">
                <a:solidFill>
                  <a:srgbClr val="008000"/>
                </a:solidFill>
                <a:latin typeface="Times New Roman"/>
                <a:cs typeface="Times New Roman"/>
              </a:rPr>
              <a:t>Not so obvious examples</a:t>
            </a:r>
            <a:r>
              <a:rPr lang="en-US" sz="2000" dirty="0">
                <a:latin typeface="Times New Roman"/>
                <a:cs typeface="Times New Roman"/>
              </a:rPr>
              <a:t>: </a:t>
            </a:r>
            <a:r>
              <a:rPr lang="en-US" sz="2000" dirty="0">
                <a:solidFill>
                  <a:srgbClr val="0000FF"/>
                </a:solidFill>
                <a:latin typeface="Times New Roman"/>
                <a:cs typeface="Times New Roman"/>
              </a:rPr>
              <a:t>ideal, massless springs</a:t>
            </a:r>
            <a:r>
              <a:rPr lang="en-US" sz="2000" dirty="0">
                <a:latin typeface="Times New Roman"/>
                <a:cs typeface="Times New Roman"/>
              </a:rPr>
              <a:t>:</a:t>
            </a:r>
            <a:endParaRPr lang="en-US" sz="2400" dirty="0">
              <a:latin typeface="Apple Chancery"/>
              <a:cs typeface="Apple Chancery"/>
            </a:endParaRPr>
          </a:p>
        </p:txBody>
      </p:sp>
      <p:grpSp>
        <p:nvGrpSpPr>
          <p:cNvPr id="2" name="Group 1"/>
          <p:cNvGrpSpPr/>
          <p:nvPr/>
        </p:nvGrpSpPr>
        <p:grpSpPr>
          <a:xfrm>
            <a:off x="6103738" y="2631979"/>
            <a:ext cx="2820006" cy="1013340"/>
            <a:chOff x="880852" y="2901154"/>
            <a:chExt cx="4267200" cy="1533374"/>
          </a:xfrm>
        </p:grpSpPr>
        <p:sp>
          <p:nvSpPr>
            <p:cNvPr id="38" name="Rectangle 37"/>
            <p:cNvSpPr/>
            <p:nvPr/>
          </p:nvSpPr>
          <p:spPr>
            <a:xfrm>
              <a:off x="880852" y="3989081"/>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utoShape 27"/>
            <p:cNvSpPr>
              <a:spLocks noChangeArrowheads="1"/>
            </p:cNvSpPr>
            <p:nvPr/>
          </p:nvSpPr>
          <p:spPr bwMode="auto">
            <a:xfrm rot="16209368">
              <a:off x="1137153" y="3273072"/>
              <a:ext cx="703188" cy="702974"/>
            </a:xfrm>
            <a:prstGeom prst="rtTriangle">
              <a:avLst/>
            </a:prstGeom>
            <a:solidFill>
              <a:srgbClr val="0000FF"/>
            </a:solidFill>
            <a:ln w="25400">
              <a:solidFill>
                <a:schemeClr val="tx1"/>
              </a:solidFill>
              <a:miter lim="800000"/>
              <a:headEnd/>
              <a:tailEnd/>
            </a:ln>
          </p:spPr>
          <p:txBody>
            <a:bodyPr/>
            <a:lstStyle/>
            <a:p>
              <a:endParaRPr lang="en-US" dirty="0"/>
            </a:p>
          </p:txBody>
        </p:sp>
        <p:grpSp>
          <p:nvGrpSpPr>
            <p:cNvPr id="40" name="Group 39"/>
            <p:cNvGrpSpPr/>
            <p:nvPr/>
          </p:nvGrpSpPr>
          <p:grpSpPr>
            <a:xfrm>
              <a:off x="1833204" y="3512927"/>
              <a:ext cx="1333648" cy="274244"/>
              <a:chOff x="5956152" y="1364399"/>
              <a:chExt cx="1940206" cy="274244"/>
            </a:xfrm>
          </p:grpSpPr>
          <p:sp>
            <p:nvSpPr>
              <p:cNvPr id="41" name="Line 28"/>
              <p:cNvSpPr>
                <a:spLocks noChangeShapeType="1"/>
              </p:cNvSpPr>
              <p:nvPr/>
            </p:nvSpPr>
            <p:spPr bwMode="auto">
              <a:xfrm>
                <a:off x="5956152" y="1476909"/>
                <a:ext cx="302278"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2" name="Line 29"/>
              <p:cNvSpPr>
                <a:spLocks noChangeShapeType="1"/>
              </p:cNvSpPr>
              <p:nvPr/>
            </p:nvSpPr>
            <p:spPr bwMode="auto">
              <a:xfrm>
                <a:off x="6265460" y="1476909"/>
                <a:ext cx="154654" cy="154701"/>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3" name="Line 30"/>
              <p:cNvSpPr>
                <a:spLocks noChangeShapeType="1"/>
              </p:cNvSpPr>
              <p:nvPr/>
            </p:nvSpPr>
            <p:spPr bwMode="auto">
              <a:xfrm rot="10800000" flipH="1">
                <a:off x="6413085" y="1364399"/>
                <a:ext cx="267130" cy="274244"/>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4" name="Line 31"/>
              <p:cNvSpPr>
                <a:spLocks noChangeShapeType="1"/>
              </p:cNvSpPr>
              <p:nvPr/>
            </p:nvSpPr>
            <p:spPr bwMode="auto">
              <a:xfrm rot="10800000">
                <a:off x="6668791" y="1367036"/>
                <a:ext cx="271523" cy="27160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5" name="Line 32"/>
              <p:cNvSpPr>
                <a:spLocks noChangeShapeType="1"/>
              </p:cNvSpPr>
              <p:nvPr/>
            </p:nvSpPr>
            <p:spPr bwMode="auto">
              <a:xfrm rot="10800000" flipH="1">
                <a:off x="6926255" y="1364399"/>
                <a:ext cx="267130" cy="274244"/>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6" name="Line 33"/>
              <p:cNvSpPr>
                <a:spLocks noChangeShapeType="1"/>
              </p:cNvSpPr>
              <p:nvPr/>
            </p:nvSpPr>
            <p:spPr bwMode="auto">
              <a:xfrm rot="10800000">
                <a:off x="7181962" y="1367036"/>
                <a:ext cx="271523" cy="27160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7" name="Line 34"/>
              <p:cNvSpPr>
                <a:spLocks noChangeShapeType="1"/>
              </p:cNvSpPr>
              <p:nvPr/>
            </p:nvSpPr>
            <p:spPr bwMode="auto">
              <a:xfrm>
                <a:off x="7594080" y="1476909"/>
                <a:ext cx="302278"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48" name="Line 35"/>
              <p:cNvSpPr>
                <a:spLocks noChangeShapeType="1"/>
              </p:cNvSpPr>
              <p:nvPr/>
            </p:nvSpPr>
            <p:spPr bwMode="auto">
              <a:xfrm rot="10800000" flipH="1">
                <a:off x="7446455" y="1476909"/>
                <a:ext cx="154654" cy="154701"/>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sp>
          <p:nvSpPr>
            <p:cNvPr id="49" name="Rectangle 36"/>
            <p:cNvSpPr>
              <a:spLocks noChangeArrowheads="1"/>
            </p:cNvSpPr>
            <p:nvPr/>
          </p:nvSpPr>
          <p:spPr bwMode="auto">
            <a:xfrm>
              <a:off x="3098555" y="3266812"/>
              <a:ext cx="449903" cy="710220"/>
            </a:xfrm>
            <a:prstGeom prst="rect">
              <a:avLst/>
            </a:prstGeom>
            <a:solidFill>
              <a:srgbClr val="FF0000"/>
            </a:solidFill>
            <a:ln w="25400">
              <a:solidFill>
                <a:schemeClr val="tx1"/>
              </a:solidFill>
              <a:miter lim="800000"/>
              <a:headEnd/>
              <a:tailEnd/>
            </a:ln>
          </p:spPr>
          <p:txBody>
            <a:bodyPr/>
            <a:lstStyle/>
            <a:p>
              <a:endParaRPr lang="en-US" dirty="0"/>
            </a:p>
          </p:txBody>
        </p:sp>
        <p:sp>
          <p:nvSpPr>
            <p:cNvPr id="50" name="Line 37"/>
            <p:cNvSpPr>
              <a:spLocks noChangeShapeType="1"/>
            </p:cNvSpPr>
            <p:nvPr/>
          </p:nvSpPr>
          <p:spPr bwMode="auto">
            <a:xfrm>
              <a:off x="3323507" y="2901154"/>
              <a:ext cx="0" cy="1279802"/>
            </a:xfrm>
            <a:prstGeom prst="line">
              <a:avLst/>
            </a:prstGeom>
            <a:noFill/>
            <a:ln w="127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51" name="Line 38"/>
            <p:cNvSpPr>
              <a:spLocks noChangeShapeType="1"/>
            </p:cNvSpPr>
            <p:nvPr/>
          </p:nvSpPr>
          <p:spPr bwMode="auto">
            <a:xfrm>
              <a:off x="2622962" y="3107764"/>
              <a:ext cx="681885" cy="0"/>
            </a:xfrm>
            <a:prstGeom prst="line">
              <a:avLst/>
            </a:prstGeom>
            <a:noFill/>
            <a:ln w="25400">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dirty="0"/>
            </a:p>
          </p:txBody>
        </p:sp>
        <p:graphicFrame>
          <p:nvGraphicFramePr>
            <p:cNvPr id="52" name="Object 2"/>
            <p:cNvGraphicFramePr>
              <a:graphicFrameLocks noChangeAspect="1"/>
            </p:cNvGraphicFramePr>
            <p:nvPr/>
          </p:nvGraphicFramePr>
          <p:xfrm>
            <a:off x="2857600" y="2901154"/>
            <a:ext cx="166077" cy="166128"/>
          </p:xfrm>
          <a:graphic>
            <a:graphicData uri="http://schemas.openxmlformats.org/presentationml/2006/ole">
              <mc:AlternateContent xmlns:mc="http://schemas.openxmlformats.org/markup-compatibility/2006">
                <mc:Choice xmlns:v="urn:schemas-microsoft-com:vml" Requires="v">
                  <p:oleObj spid="_x0000_s7187" name="Equation" r:id="rId3" imgW="127000" imgH="127000" progId="Equation.DSMT4">
                    <p:embed/>
                  </p:oleObj>
                </mc:Choice>
                <mc:Fallback>
                  <p:oleObj name="Equation" r:id="rId3" imgW="127000" imgH="127000" progId="Equation.DSMT4">
                    <p:embed/>
                    <p:pic>
                      <p:nvPicPr>
                        <p:cNvPr id="5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600" y="2901154"/>
                          <a:ext cx="166077" cy="1661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 name="Object 3"/>
            <p:cNvGraphicFramePr>
              <a:graphicFrameLocks noChangeAspect="1"/>
            </p:cNvGraphicFramePr>
            <p:nvPr/>
          </p:nvGraphicFramePr>
          <p:xfrm>
            <a:off x="3019215" y="4169416"/>
            <a:ext cx="1860550" cy="265112"/>
          </p:xfrm>
          <a:graphic>
            <a:graphicData uri="http://schemas.openxmlformats.org/presentationml/2006/ole">
              <mc:AlternateContent xmlns:mc="http://schemas.openxmlformats.org/markup-compatibility/2006">
                <mc:Choice xmlns:v="urn:schemas-microsoft-com:vml" Requires="v">
                  <p:oleObj spid="_x0000_s7188" name="Equation" r:id="rId5" imgW="1422400" imgH="203200" progId="Equation.DSMT4">
                    <p:embed/>
                  </p:oleObj>
                </mc:Choice>
                <mc:Fallback>
                  <p:oleObj name="Equation" r:id="rId5" imgW="1422400" imgH="203200" progId="Equation.DSMT4">
                    <p:embed/>
                    <p:pic>
                      <p:nvPicPr>
                        <p:cNvPr id="53" name="Object 3"/>
                        <p:cNvPicPr>
                          <a:picLocks noChangeAspect="1" noChangeArrowheads="1"/>
                        </p:cNvPicPr>
                        <p:nvPr/>
                      </p:nvPicPr>
                      <p:blipFill>
                        <a:blip r:embed="rId6"/>
                        <a:srcRect/>
                        <a:stretch>
                          <a:fillRect/>
                        </a:stretch>
                      </p:blipFill>
                      <p:spPr bwMode="auto">
                        <a:xfrm>
                          <a:off x="3019215" y="4169416"/>
                          <a:ext cx="1860550" cy="265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4" name="Object 3"/>
            <p:cNvGraphicFramePr>
              <a:graphicFrameLocks noChangeAspect="1"/>
            </p:cNvGraphicFramePr>
            <p:nvPr/>
          </p:nvGraphicFramePr>
          <p:xfrm>
            <a:off x="2354730" y="3266812"/>
            <a:ext cx="165100" cy="212725"/>
          </p:xfrm>
          <a:graphic>
            <a:graphicData uri="http://schemas.openxmlformats.org/presentationml/2006/ole">
              <mc:AlternateContent xmlns:mc="http://schemas.openxmlformats.org/markup-compatibility/2006">
                <mc:Choice xmlns:v="urn:schemas-microsoft-com:vml" Requires="v">
                  <p:oleObj spid="_x0000_s7189" name="Equation" r:id="rId7" imgW="127000" imgH="165100" progId="Equation.DSMT4">
                    <p:embed/>
                  </p:oleObj>
                </mc:Choice>
                <mc:Fallback>
                  <p:oleObj name="Equation" r:id="rId7" imgW="127000" imgH="165100" progId="Equation.DSMT4">
                    <p:embed/>
                    <p:pic>
                      <p:nvPicPr>
                        <p:cNvPr id="54" name="Object 3"/>
                        <p:cNvPicPr>
                          <a:picLocks noChangeAspect="1" noChangeArrowheads="1"/>
                        </p:cNvPicPr>
                        <p:nvPr/>
                      </p:nvPicPr>
                      <p:blipFill>
                        <a:blip r:embed="rId8"/>
                        <a:srcRect/>
                        <a:stretch>
                          <a:fillRect/>
                        </a:stretch>
                      </p:blipFill>
                      <p:spPr bwMode="auto">
                        <a:xfrm>
                          <a:off x="2354730" y="3266812"/>
                          <a:ext cx="165100"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55" name="Straight Arrow Connector 54"/>
            <p:cNvCxnSpPr/>
            <p:nvPr/>
          </p:nvCxnSpPr>
          <p:spPr>
            <a:xfrm flipH="1" flipV="1">
              <a:off x="3597251" y="3111318"/>
              <a:ext cx="825500" cy="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6" name="Object 4"/>
            <p:cNvGraphicFramePr>
              <a:graphicFrameLocks noChangeAspect="1"/>
            </p:cNvGraphicFramePr>
            <p:nvPr/>
          </p:nvGraphicFramePr>
          <p:xfrm>
            <a:off x="3942798" y="2901154"/>
            <a:ext cx="207963" cy="231775"/>
          </p:xfrm>
          <a:graphic>
            <a:graphicData uri="http://schemas.openxmlformats.org/presentationml/2006/ole">
              <mc:AlternateContent xmlns:mc="http://schemas.openxmlformats.org/markup-compatibility/2006">
                <mc:Choice xmlns:v="urn:schemas-microsoft-com:vml" Requires="v">
                  <p:oleObj spid="_x0000_s7190" name="Equation" r:id="rId9" imgW="114300" imgH="127000" progId="Equation.DSMT4">
                    <p:embed/>
                  </p:oleObj>
                </mc:Choice>
                <mc:Fallback>
                  <p:oleObj name="Equation" r:id="rId9" imgW="114300" imgH="127000" progId="Equation.DSMT4">
                    <p:embed/>
                    <p:pic>
                      <p:nvPicPr>
                        <p:cNvPr id="56" name="Object 4"/>
                        <p:cNvPicPr>
                          <a:picLocks noChangeAspect="1" noChangeArrowheads="1"/>
                        </p:cNvPicPr>
                        <p:nvPr/>
                      </p:nvPicPr>
                      <p:blipFill>
                        <a:blip r:embed="rId10"/>
                        <a:srcRect/>
                        <a:stretch>
                          <a:fillRect/>
                        </a:stretch>
                      </p:blipFill>
                      <p:spPr bwMode="auto">
                        <a:xfrm>
                          <a:off x="3942798" y="2901154"/>
                          <a:ext cx="207963" cy="231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8" name="Rectangle 36"/>
            <p:cNvSpPr>
              <a:spLocks noChangeArrowheads="1"/>
            </p:cNvSpPr>
            <p:nvPr/>
          </p:nvSpPr>
          <p:spPr bwMode="auto">
            <a:xfrm>
              <a:off x="3700858" y="3266812"/>
              <a:ext cx="449903" cy="710220"/>
            </a:xfrm>
            <a:prstGeom prst="rect">
              <a:avLst/>
            </a:prstGeom>
            <a:solidFill>
              <a:srgbClr val="FF0000"/>
            </a:solidFill>
            <a:ln w="25400">
              <a:solidFill>
                <a:schemeClr val="tx1"/>
              </a:solidFill>
              <a:miter lim="800000"/>
              <a:headEnd/>
              <a:tailEnd/>
            </a:ln>
          </p:spPr>
          <p:txBody>
            <a:bodyPr/>
            <a:lstStyle/>
            <a:p>
              <a:endParaRPr lang="en-US" dirty="0"/>
            </a:p>
          </p:txBody>
        </p:sp>
      </p:grpSp>
      <p:sp>
        <p:nvSpPr>
          <p:cNvPr id="59" name="TextBox 58"/>
          <p:cNvSpPr txBox="1"/>
          <p:nvPr/>
        </p:nvSpPr>
        <p:spPr>
          <a:xfrm>
            <a:off x="541656" y="2677005"/>
            <a:ext cx="5211444" cy="1323439"/>
          </a:xfrm>
          <a:prstGeom prst="rect">
            <a:avLst/>
          </a:prstGeom>
          <a:noFill/>
        </p:spPr>
        <p:txBody>
          <a:bodyPr wrap="square" rtlCol="0">
            <a:spAutoFit/>
          </a:bodyPr>
          <a:lstStyle/>
          <a:p>
            <a:r>
              <a:rPr lang="en-US" sz="2000" dirty="0">
                <a:solidFill>
                  <a:srgbClr val="0000FF"/>
                </a:solidFill>
                <a:latin typeface="Times New Roman"/>
                <a:cs typeface="Times New Roman"/>
              </a:rPr>
              <a:t>Example 1:</a:t>
            </a:r>
            <a:r>
              <a:rPr lang="en-US" sz="2000" dirty="0">
                <a:latin typeface="Times New Roman"/>
                <a:cs typeface="Times New Roman"/>
              </a:rPr>
              <a:t> A block jammed against an ideal spring is struck by another block moving in with velocity v.  </a:t>
            </a:r>
            <a:r>
              <a:rPr lang="en-US" sz="2000" dirty="0">
                <a:solidFill>
                  <a:srgbClr val="0000FF"/>
                </a:solidFill>
                <a:latin typeface="Times New Roman"/>
                <a:cs typeface="Times New Roman"/>
              </a:rPr>
              <a:t>Energy is NOT conserved </a:t>
            </a:r>
            <a:r>
              <a:rPr lang="en-US" sz="2000" dirty="0">
                <a:latin typeface="Times New Roman"/>
                <a:cs typeface="Times New Roman"/>
              </a:rPr>
              <a:t>in the collision due to deformation between the blocks.</a:t>
            </a:r>
            <a:endParaRPr lang="en-US" sz="2400" dirty="0">
              <a:latin typeface="Apple Chancery"/>
              <a:cs typeface="Apple Chancery"/>
            </a:endParaRPr>
          </a:p>
        </p:txBody>
      </p:sp>
      <p:sp>
        <p:nvSpPr>
          <p:cNvPr id="60" name="TextBox 59"/>
          <p:cNvSpPr txBox="1"/>
          <p:nvPr/>
        </p:nvSpPr>
        <p:spPr>
          <a:xfrm>
            <a:off x="541656" y="4152788"/>
            <a:ext cx="5389244" cy="1015663"/>
          </a:xfrm>
          <a:prstGeom prst="rect">
            <a:avLst/>
          </a:prstGeom>
          <a:noFill/>
        </p:spPr>
        <p:txBody>
          <a:bodyPr wrap="square" rtlCol="0">
            <a:spAutoFit/>
          </a:bodyPr>
          <a:lstStyle/>
          <a:p>
            <a:r>
              <a:rPr lang="en-US" sz="2000" dirty="0">
                <a:solidFill>
                  <a:srgbClr val="0000FF"/>
                </a:solidFill>
                <a:latin typeface="Times New Roman"/>
                <a:cs typeface="Times New Roman"/>
              </a:rPr>
              <a:t>Example 2:</a:t>
            </a:r>
            <a:r>
              <a:rPr lang="en-US" sz="2000" dirty="0">
                <a:latin typeface="Times New Roman"/>
                <a:cs typeface="Times New Roman"/>
              </a:rPr>
              <a:t> A block collides with an ideal, massless spring, pushing it in to the left.  </a:t>
            </a:r>
            <a:r>
              <a:rPr lang="en-US" sz="2000" dirty="0">
                <a:solidFill>
                  <a:srgbClr val="0000FF"/>
                </a:solidFill>
                <a:latin typeface="Times New Roman"/>
                <a:cs typeface="Times New Roman"/>
              </a:rPr>
              <a:t>Energy IS conserved</a:t>
            </a:r>
            <a:r>
              <a:rPr lang="en-US" sz="2000" dirty="0">
                <a:latin typeface="Times New Roman"/>
                <a:cs typeface="Times New Roman"/>
              </a:rPr>
              <a:t> in this case.  Why?  Because </a:t>
            </a:r>
            <a:r>
              <a:rPr lang="en-US" sz="2000" dirty="0">
                <a:solidFill>
                  <a:srgbClr val="0000FF"/>
                </a:solidFill>
                <a:latin typeface="Times New Roman"/>
                <a:cs typeface="Times New Roman"/>
              </a:rPr>
              <a:t>due to</a:t>
            </a:r>
            <a:endParaRPr lang="en-US" sz="2400" dirty="0">
              <a:solidFill>
                <a:srgbClr val="0000FF"/>
              </a:solidFill>
              <a:latin typeface="Apple Chancery"/>
              <a:cs typeface="Apple Chancery"/>
            </a:endParaRPr>
          </a:p>
        </p:txBody>
      </p:sp>
      <p:grpSp>
        <p:nvGrpSpPr>
          <p:cNvPr id="61" name="Group 60"/>
          <p:cNvGrpSpPr/>
          <p:nvPr/>
        </p:nvGrpSpPr>
        <p:grpSpPr>
          <a:xfrm>
            <a:off x="6159318" y="4152787"/>
            <a:ext cx="2820006" cy="802892"/>
            <a:chOff x="880852" y="2901154"/>
            <a:chExt cx="4267200" cy="1214927"/>
          </a:xfrm>
        </p:grpSpPr>
        <p:sp>
          <p:nvSpPr>
            <p:cNvPr id="62" name="Rectangle 61"/>
            <p:cNvSpPr/>
            <p:nvPr/>
          </p:nvSpPr>
          <p:spPr>
            <a:xfrm>
              <a:off x="880852" y="3989081"/>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AutoShape 27"/>
            <p:cNvSpPr>
              <a:spLocks noChangeArrowheads="1"/>
            </p:cNvSpPr>
            <p:nvPr/>
          </p:nvSpPr>
          <p:spPr bwMode="auto">
            <a:xfrm rot="16209368">
              <a:off x="1137153" y="3273072"/>
              <a:ext cx="703188" cy="702974"/>
            </a:xfrm>
            <a:prstGeom prst="rtTriangle">
              <a:avLst/>
            </a:prstGeom>
            <a:solidFill>
              <a:srgbClr val="0000FF"/>
            </a:solidFill>
            <a:ln w="25400">
              <a:solidFill>
                <a:schemeClr val="tx1"/>
              </a:solidFill>
              <a:miter lim="800000"/>
              <a:headEnd/>
              <a:tailEnd/>
            </a:ln>
          </p:spPr>
          <p:txBody>
            <a:bodyPr/>
            <a:lstStyle/>
            <a:p>
              <a:endParaRPr lang="en-US" dirty="0"/>
            </a:p>
          </p:txBody>
        </p:sp>
        <p:grpSp>
          <p:nvGrpSpPr>
            <p:cNvPr id="64" name="Group 63"/>
            <p:cNvGrpSpPr/>
            <p:nvPr/>
          </p:nvGrpSpPr>
          <p:grpSpPr>
            <a:xfrm>
              <a:off x="1833204" y="3512927"/>
              <a:ext cx="1333648" cy="274244"/>
              <a:chOff x="5956152" y="1364399"/>
              <a:chExt cx="1940206" cy="274244"/>
            </a:xfrm>
          </p:grpSpPr>
          <p:sp>
            <p:nvSpPr>
              <p:cNvPr id="74" name="Line 28"/>
              <p:cNvSpPr>
                <a:spLocks noChangeShapeType="1"/>
              </p:cNvSpPr>
              <p:nvPr/>
            </p:nvSpPr>
            <p:spPr bwMode="auto">
              <a:xfrm>
                <a:off x="5956152" y="1476909"/>
                <a:ext cx="302278"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75" name="Line 29"/>
              <p:cNvSpPr>
                <a:spLocks noChangeShapeType="1"/>
              </p:cNvSpPr>
              <p:nvPr/>
            </p:nvSpPr>
            <p:spPr bwMode="auto">
              <a:xfrm>
                <a:off x="6265460" y="1476909"/>
                <a:ext cx="154654" cy="154701"/>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76" name="Line 30"/>
              <p:cNvSpPr>
                <a:spLocks noChangeShapeType="1"/>
              </p:cNvSpPr>
              <p:nvPr/>
            </p:nvSpPr>
            <p:spPr bwMode="auto">
              <a:xfrm rot="10800000" flipH="1">
                <a:off x="6413085" y="1364399"/>
                <a:ext cx="267130" cy="274244"/>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77" name="Line 31"/>
              <p:cNvSpPr>
                <a:spLocks noChangeShapeType="1"/>
              </p:cNvSpPr>
              <p:nvPr/>
            </p:nvSpPr>
            <p:spPr bwMode="auto">
              <a:xfrm rot="10800000">
                <a:off x="6668791" y="1367036"/>
                <a:ext cx="271523" cy="27160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78" name="Line 32"/>
              <p:cNvSpPr>
                <a:spLocks noChangeShapeType="1"/>
              </p:cNvSpPr>
              <p:nvPr/>
            </p:nvSpPr>
            <p:spPr bwMode="auto">
              <a:xfrm rot="10800000" flipH="1">
                <a:off x="6926255" y="1364399"/>
                <a:ext cx="267130" cy="274244"/>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79" name="Line 33"/>
              <p:cNvSpPr>
                <a:spLocks noChangeShapeType="1"/>
              </p:cNvSpPr>
              <p:nvPr/>
            </p:nvSpPr>
            <p:spPr bwMode="auto">
              <a:xfrm rot="10800000">
                <a:off x="7181962" y="1367036"/>
                <a:ext cx="271523" cy="27160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0" name="Line 34"/>
              <p:cNvSpPr>
                <a:spLocks noChangeShapeType="1"/>
              </p:cNvSpPr>
              <p:nvPr/>
            </p:nvSpPr>
            <p:spPr bwMode="auto">
              <a:xfrm>
                <a:off x="7594080" y="1476909"/>
                <a:ext cx="302278"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1" name="Line 35"/>
              <p:cNvSpPr>
                <a:spLocks noChangeShapeType="1"/>
              </p:cNvSpPr>
              <p:nvPr/>
            </p:nvSpPr>
            <p:spPr bwMode="auto">
              <a:xfrm rot="10800000" flipH="1">
                <a:off x="7446455" y="1476909"/>
                <a:ext cx="154654" cy="154701"/>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graphicFrame>
          <p:nvGraphicFramePr>
            <p:cNvPr id="70" name="Object 3"/>
            <p:cNvGraphicFramePr>
              <a:graphicFrameLocks noChangeAspect="1"/>
            </p:cNvGraphicFramePr>
            <p:nvPr/>
          </p:nvGraphicFramePr>
          <p:xfrm>
            <a:off x="2354730" y="3266812"/>
            <a:ext cx="165100" cy="212725"/>
          </p:xfrm>
          <a:graphic>
            <a:graphicData uri="http://schemas.openxmlformats.org/presentationml/2006/ole">
              <mc:AlternateContent xmlns:mc="http://schemas.openxmlformats.org/markup-compatibility/2006">
                <mc:Choice xmlns:v="urn:schemas-microsoft-com:vml" Requires="v">
                  <p:oleObj spid="_x0000_s7191" name="Equation" r:id="rId11" imgW="127000" imgH="165100" progId="Equation.DSMT4">
                    <p:embed/>
                  </p:oleObj>
                </mc:Choice>
                <mc:Fallback>
                  <p:oleObj name="Equation" r:id="rId11" imgW="127000" imgH="165100" progId="Equation.DSMT4">
                    <p:embed/>
                    <p:pic>
                      <p:nvPicPr>
                        <p:cNvPr id="70" name="Object 3"/>
                        <p:cNvPicPr>
                          <a:picLocks noChangeAspect="1" noChangeArrowheads="1"/>
                        </p:cNvPicPr>
                        <p:nvPr/>
                      </p:nvPicPr>
                      <p:blipFill>
                        <a:blip r:embed="rId8"/>
                        <a:srcRect/>
                        <a:stretch>
                          <a:fillRect/>
                        </a:stretch>
                      </p:blipFill>
                      <p:spPr bwMode="auto">
                        <a:xfrm>
                          <a:off x="2354730" y="3266812"/>
                          <a:ext cx="165100" cy="212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71" name="Straight Arrow Connector 70"/>
            <p:cNvCxnSpPr/>
            <p:nvPr/>
          </p:nvCxnSpPr>
          <p:spPr>
            <a:xfrm flipH="1" flipV="1">
              <a:off x="3597251" y="3111318"/>
              <a:ext cx="825500" cy="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2" name="Object 4"/>
            <p:cNvGraphicFramePr>
              <a:graphicFrameLocks noChangeAspect="1"/>
            </p:cNvGraphicFramePr>
            <p:nvPr/>
          </p:nvGraphicFramePr>
          <p:xfrm>
            <a:off x="3942798" y="2901154"/>
            <a:ext cx="207963" cy="231775"/>
          </p:xfrm>
          <a:graphic>
            <a:graphicData uri="http://schemas.openxmlformats.org/presentationml/2006/ole">
              <mc:AlternateContent xmlns:mc="http://schemas.openxmlformats.org/markup-compatibility/2006">
                <mc:Choice xmlns:v="urn:schemas-microsoft-com:vml" Requires="v">
                  <p:oleObj spid="_x0000_s7192" name="Equation" r:id="rId12" imgW="114300" imgH="127000" progId="Equation.DSMT4">
                    <p:embed/>
                  </p:oleObj>
                </mc:Choice>
                <mc:Fallback>
                  <p:oleObj name="Equation" r:id="rId12" imgW="114300" imgH="127000" progId="Equation.DSMT4">
                    <p:embed/>
                    <p:pic>
                      <p:nvPicPr>
                        <p:cNvPr id="72" name="Object 4"/>
                        <p:cNvPicPr>
                          <a:picLocks noChangeAspect="1" noChangeArrowheads="1"/>
                        </p:cNvPicPr>
                        <p:nvPr/>
                      </p:nvPicPr>
                      <p:blipFill>
                        <a:blip r:embed="rId10"/>
                        <a:srcRect/>
                        <a:stretch>
                          <a:fillRect/>
                        </a:stretch>
                      </p:blipFill>
                      <p:spPr bwMode="auto">
                        <a:xfrm>
                          <a:off x="3942798" y="2901154"/>
                          <a:ext cx="207963" cy="2317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73" name="Rectangle 36"/>
            <p:cNvSpPr>
              <a:spLocks noChangeArrowheads="1"/>
            </p:cNvSpPr>
            <p:nvPr/>
          </p:nvSpPr>
          <p:spPr bwMode="auto">
            <a:xfrm>
              <a:off x="3700858" y="3266812"/>
              <a:ext cx="449903" cy="710220"/>
            </a:xfrm>
            <a:prstGeom prst="rect">
              <a:avLst/>
            </a:prstGeom>
            <a:solidFill>
              <a:srgbClr val="FF0000"/>
            </a:solidFill>
            <a:ln w="25400">
              <a:solidFill>
                <a:schemeClr val="tx1"/>
              </a:solidFill>
              <a:miter lim="800000"/>
              <a:headEnd/>
              <a:tailEnd/>
            </a:ln>
          </p:spPr>
          <p:txBody>
            <a:bodyPr/>
            <a:lstStyle/>
            <a:p>
              <a:endParaRPr lang="en-US" dirty="0"/>
            </a:p>
          </p:txBody>
        </p:sp>
      </p:grpSp>
      <p:cxnSp>
        <p:nvCxnSpPr>
          <p:cNvPr id="4" name="Straight Connector 3"/>
          <p:cNvCxnSpPr/>
          <p:nvPr/>
        </p:nvCxnSpPr>
        <p:spPr>
          <a:xfrm>
            <a:off x="7670036" y="4545681"/>
            <a:ext cx="0" cy="17150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541656" y="5063306"/>
            <a:ext cx="8348344" cy="1015663"/>
          </a:xfrm>
          <a:prstGeom prst="rect">
            <a:avLst/>
          </a:prstGeom>
          <a:noFill/>
        </p:spPr>
        <p:txBody>
          <a:bodyPr wrap="square" rtlCol="0">
            <a:spAutoFit/>
          </a:bodyPr>
          <a:lstStyle/>
          <a:p>
            <a:r>
              <a:rPr lang="en-US" sz="2000" dirty="0">
                <a:latin typeface="Times New Roman"/>
                <a:cs typeface="Times New Roman"/>
              </a:rPr>
              <a:t>the </a:t>
            </a:r>
            <a:r>
              <a:rPr lang="en-US" sz="2000" dirty="0" err="1">
                <a:solidFill>
                  <a:srgbClr val="FF0000"/>
                </a:solidFill>
                <a:latin typeface="Times New Roman"/>
                <a:cs typeface="Times New Roman"/>
              </a:rPr>
              <a:t>masslessness</a:t>
            </a:r>
            <a:r>
              <a:rPr lang="en-US" sz="2000" dirty="0">
                <a:solidFill>
                  <a:srgbClr val="FF0000"/>
                </a:solidFill>
                <a:latin typeface="Times New Roman"/>
                <a:cs typeface="Times New Roman"/>
              </a:rPr>
              <a:t> of the spring</a:t>
            </a:r>
            <a:r>
              <a:rPr lang="en-US" sz="2000" dirty="0">
                <a:latin typeface="Times New Roman"/>
                <a:cs typeface="Times New Roman"/>
              </a:rPr>
              <a:t>, </a:t>
            </a:r>
            <a:r>
              <a:rPr lang="en-US" sz="2000" dirty="0">
                <a:solidFill>
                  <a:srgbClr val="0000FF"/>
                </a:solidFill>
                <a:latin typeface="Times New Roman"/>
                <a:cs typeface="Times New Roman"/>
              </a:rPr>
              <a:t>no resistance, hence deformation, occurs </a:t>
            </a:r>
            <a:r>
              <a:rPr lang="en-US" sz="2000" dirty="0">
                <a:latin typeface="Times New Roman"/>
                <a:cs typeface="Times New Roman"/>
              </a:rPr>
              <a:t>so no energy is lost.  (This is not terribly appealing because it ignores energy loss to sound and heat, but that’s the assumption made.)</a:t>
            </a:r>
            <a:endParaRPr lang="en-US" sz="2400" dirty="0">
              <a:latin typeface="Apple Chancery"/>
              <a:cs typeface="Apple Chancery"/>
            </a:endParaRPr>
          </a:p>
        </p:txBody>
      </p:sp>
    </p:spTree>
    <p:extLst>
      <p:ext uri="{BB962C8B-B14F-4D97-AF65-F5344CB8AC3E}">
        <p14:creationId xmlns:p14="http://schemas.microsoft.com/office/powerpoint/2010/main" val="85057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dissolve">
                                      <p:cBhvr>
                                        <p:cTn id="19" dur="500"/>
                                        <p:tgtEl>
                                          <p:spTgt spid="59"/>
                                        </p:tgtEl>
                                      </p:cBhvr>
                                    </p:animEffect>
                                  </p:childTnLst>
                                </p:cTn>
                              </p:par>
                              <p:par>
                                <p:cTn id="20" presetID="9"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par>
                                <p:cTn id="28" presetID="9" presetClass="entr" presetSubtype="0" fill="hold"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dissolve">
                                      <p:cBhvr>
                                        <p:cTn id="30" dur="500"/>
                                        <p:tgtEl>
                                          <p:spTgt spid="6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dissolve">
                                      <p:cBhvr>
                                        <p:cTn id="33" dur="500"/>
                                        <p:tgtEl>
                                          <p:spTgt spid="8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dissolve">
                                      <p:cBhvr>
                                        <p:cTn id="3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9" grpId="0"/>
      <p:bldP spid="10" grpId="0"/>
      <p:bldP spid="59" grpId="0"/>
      <p:bldP spid="60"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63"/>
            <a:ext cx="8229600" cy="1143000"/>
          </a:xfrm>
        </p:spPr>
        <p:txBody>
          <a:bodyPr/>
          <a:lstStyle/>
          <a:p>
            <a:r>
              <a:rPr lang="en-US" dirty="0"/>
              <a:t>Momentum and systems practice</a:t>
            </a:r>
          </a:p>
        </p:txBody>
      </p:sp>
      <p:sp>
        <p:nvSpPr>
          <p:cNvPr id="3" name="Content Placeholder 2"/>
          <p:cNvSpPr>
            <a:spLocks noGrp="1"/>
          </p:cNvSpPr>
          <p:nvPr>
            <p:ph idx="1"/>
          </p:nvPr>
        </p:nvSpPr>
        <p:spPr>
          <a:xfrm>
            <a:off x="223024" y="1101447"/>
            <a:ext cx="8686799" cy="4979288"/>
          </a:xfrm>
        </p:spPr>
        <p:txBody>
          <a:bodyPr>
            <a:normAutofit/>
          </a:bodyPr>
          <a:lstStyle/>
          <a:p>
            <a:r>
              <a:rPr lang="en-US" sz="1800" dirty="0"/>
              <a:t>A boy is standing at one end of a floating raft that is stationary relative to the shore. He walks to the opposite end of the raft, away from shore. What happens to the raft? Explain using momentum.</a:t>
            </a:r>
          </a:p>
          <a:p>
            <a:endParaRPr lang="en-US" sz="1600" dirty="0"/>
          </a:p>
          <a:p>
            <a:endParaRPr lang="en-US" sz="1600" dirty="0"/>
          </a:p>
          <a:p>
            <a:endParaRPr lang="en-US" sz="1600" dirty="0"/>
          </a:p>
          <a:p>
            <a:r>
              <a:rPr lang="en-US" sz="1800" dirty="0"/>
              <a:t>If two objects collide and one is initially at rest, is it possible for both to be at rest after the collision? Is it possible for only one to be at rest after the collision? Explain.</a:t>
            </a:r>
          </a:p>
          <a:p>
            <a:endParaRPr lang="en-US" sz="1800" dirty="0"/>
          </a:p>
          <a:p>
            <a:endParaRPr lang="en-US" sz="1600" dirty="0"/>
          </a:p>
          <a:p>
            <a:endParaRPr lang="en-US" sz="1600" dirty="0"/>
          </a:p>
          <a:p>
            <a:r>
              <a:rPr lang="en-US" sz="1800" dirty="0"/>
              <a:t>Your friend throws you a tennis ball at a certain velocity and you catch it. Then you have a choice: your friend can throw you a heavy medicine ball at the same velocity, same momentum, or same KE as the tennis ball. Which option would you choose to make the easiest catch, and why?</a:t>
            </a:r>
          </a:p>
        </p:txBody>
      </p:sp>
      <p:sp>
        <p:nvSpPr>
          <p:cNvPr id="4" name="TextBox 3"/>
          <p:cNvSpPr txBox="1"/>
          <p:nvPr/>
        </p:nvSpPr>
        <p:spPr>
          <a:xfrm>
            <a:off x="339046" y="1959398"/>
            <a:ext cx="8321041" cy="830997"/>
          </a:xfrm>
          <a:prstGeom prst="rect">
            <a:avLst/>
          </a:prstGeom>
          <a:noFill/>
        </p:spPr>
        <p:txBody>
          <a:bodyPr wrap="square" rtlCol="0">
            <a:spAutoFit/>
          </a:bodyPr>
          <a:lstStyle/>
          <a:p>
            <a:r>
              <a:rPr lang="en-US" sz="1600" dirty="0">
                <a:solidFill>
                  <a:srgbClr val="C00000"/>
                </a:solidFill>
              </a:rPr>
              <a:t>Raft moves the opposite direction. There was no momentum to begin with for either boy or raft </a:t>
            </a:r>
            <a:r>
              <a:rPr lang="mr-IN" sz="1600" dirty="0">
                <a:solidFill>
                  <a:srgbClr val="C00000"/>
                </a:solidFill>
              </a:rPr>
              <a:t>–</a:t>
            </a:r>
            <a:r>
              <a:rPr lang="en-US" sz="1600" dirty="0">
                <a:solidFill>
                  <a:srgbClr val="C00000"/>
                </a:solidFill>
              </a:rPr>
              <a:t> as boy moves one way (positive p), raft moves the other (same amount of negative p). Depending on mass of raft, it will move faster or slower than the boy’s walking pace.</a:t>
            </a:r>
          </a:p>
        </p:txBody>
      </p:sp>
      <p:sp>
        <p:nvSpPr>
          <p:cNvPr id="5" name="TextBox 4"/>
          <p:cNvSpPr txBox="1"/>
          <p:nvPr/>
        </p:nvSpPr>
        <p:spPr>
          <a:xfrm>
            <a:off x="339046" y="3448893"/>
            <a:ext cx="8581929" cy="830997"/>
          </a:xfrm>
          <a:prstGeom prst="rect">
            <a:avLst/>
          </a:prstGeom>
          <a:noFill/>
        </p:spPr>
        <p:txBody>
          <a:bodyPr wrap="square" rtlCol="0">
            <a:spAutoFit/>
          </a:bodyPr>
          <a:lstStyle/>
          <a:p>
            <a:r>
              <a:rPr lang="en-US" sz="1600" dirty="0">
                <a:solidFill>
                  <a:srgbClr val="C00000"/>
                </a:solidFill>
              </a:rPr>
              <a:t>No </a:t>
            </a:r>
            <a:r>
              <a:rPr lang="mr-IN" sz="1600" dirty="0">
                <a:solidFill>
                  <a:srgbClr val="C00000"/>
                </a:solidFill>
              </a:rPr>
              <a:t>–</a:t>
            </a:r>
            <a:r>
              <a:rPr lang="en-US" sz="1600" dirty="0">
                <a:solidFill>
                  <a:srgbClr val="C00000"/>
                </a:solidFill>
              </a:rPr>
              <a:t> there was momentum before the collision, so there must be the same net momentum after; if objects are stopped, momentum is 0 which violates the law. Yes, one can be at rest, if all the momentum from the first object transfers to the initially stationary one (let’s try it!).</a:t>
            </a:r>
          </a:p>
        </p:txBody>
      </p:sp>
      <p:sp>
        <p:nvSpPr>
          <p:cNvPr id="6" name="TextBox 5"/>
          <p:cNvSpPr txBox="1"/>
          <p:nvPr/>
        </p:nvSpPr>
        <p:spPr>
          <a:xfrm>
            <a:off x="339046" y="5578987"/>
            <a:ext cx="8356775" cy="830997"/>
          </a:xfrm>
          <a:prstGeom prst="rect">
            <a:avLst/>
          </a:prstGeom>
          <a:noFill/>
        </p:spPr>
        <p:txBody>
          <a:bodyPr wrap="square" rtlCol="0">
            <a:spAutoFit/>
          </a:bodyPr>
          <a:lstStyle/>
          <a:p>
            <a:r>
              <a:rPr lang="en-US" sz="1600" dirty="0">
                <a:solidFill>
                  <a:srgbClr val="C00000"/>
                </a:solidFill>
              </a:rPr>
              <a:t>Same momentum. With same v, momentum would be much greater for the medicine ball, which would be harder to stop (more impulse). With same KE, medicine ball’s velocity is smaller but its overall momentum is still greater so it will also take more impulse to stop.</a:t>
            </a:r>
          </a:p>
        </p:txBody>
      </p:sp>
      <p:sp>
        <p:nvSpPr>
          <p:cNvPr id="7" name="TextBox 6">
            <a:extLst>
              <a:ext uri="{FF2B5EF4-FFF2-40B4-BE49-F238E27FC236}">
                <a16:creationId xmlns:a16="http://schemas.microsoft.com/office/drawing/2014/main" id="{DFD4CA1D-800D-6A41-8712-CB85CFBCFDA8}"/>
              </a:ext>
            </a:extLst>
          </p:cNvPr>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7.)</a:t>
            </a:r>
          </a:p>
        </p:txBody>
      </p:sp>
    </p:spTree>
    <p:extLst>
      <p:ext uri="{BB962C8B-B14F-4D97-AF65-F5344CB8AC3E}">
        <p14:creationId xmlns:p14="http://schemas.microsoft.com/office/powerpoint/2010/main" val="7082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questions</a:t>
            </a:r>
            <a:r>
              <a:rPr lang="mr-IN" dirty="0"/>
              <a:t>…</a:t>
            </a:r>
            <a:endParaRPr lang="en-US" dirty="0"/>
          </a:p>
        </p:txBody>
      </p:sp>
      <p:sp>
        <p:nvSpPr>
          <p:cNvPr id="3" name="Content Placeholder 2"/>
          <p:cNvSpPr>
            <a:spLocks noGrp="1"/>
          </p:cNvSpPr>
          <p:nvPr>
            <p:ph idx="1"/>
          </p:nvPr>
        </p:nvSpPr>
        <p:spPr>
          <a:xfrm>
            <a:off x="234175" y="1354780"/>
            <a:ext cx="8675649" cy="4525963"/>
          </a:xfrm>
        </p:spPr>
        <p:txBody>
          <a:bodyPr>
            <a:normAutofit/>
          </a:bodyPr>
          <a:lstStyle/>
          <a:p>
            <a:r>
              <a:rPr lang="en-US" sz="2000" dirty="0"/>
              <a:t>If you throw a ball in the air, is momentum conserved? During what part(s) of the motion? In what system(s)? </a:t>
            </a:r>
          </a:p>
          <a:p>
            <a:endParaRPr lang="en-US" sz="1800" dirty="0"/>
          </a:p>
          <a:p>
            <a:endParaRPr lang="en-US" sz="1800" dirty="0"/>
          </a:p>
          <a:p>
            <a:endParaRPr lang="en-US" sz="1800" dirty="0"/>
          </a:p>
          <a:p>
            <a:pPr marL="0" indent="0">
              <a:buNone/>
            </a:pPr>
            <a:endParaRPr lang="en-US" sz="1800" dirty="0"/>
          </a:p>
          <a:p>
            <a:pPr marL="0" indent="0">
              <a:buNone/>
            </a:pPr>
            <a:endParaRPr lang="en-US" sz="1800" dirty="0"/>
          </a:p>
          <a:p>
            <a:r>
              <a:rPr lang="en-US" sz="2000" dirty="0"/>
              <a:t>Why are bullets so small compared to the gun they’re shooting from? Put another way, why are cannons so heavy?</a:t>
            </a:r>
          </a:p>
        </p:txBody>
      </p:sp>
      <p:sp>
        <p:nvSpPr>
          <p:cNvPr id="4" name="TextBox 3"/>
          <p:cNvSpPr txBox="1"/>
          <p:nvPr/>
        </p:nvSpPr>
        <p:spPr>
          <a:xfrm>
            <a:off x="822959" y="2095928"/>
            <a:ext cx="7889526" cy="1323439"/>
          </a:xfrm>
          <a:prstGeom prst="rect">
            <a:avLst/>
          </a:prstGeom>
          <a:noFill/>
        </p:spPr>
        <p:txBody>
          <a:bodyPr wrap="square" rtlCol="0">
            <a:spAutoFit/>
          </a:bodyPr>
          <a:lstStyle/>
          <a:p>
            <a:r>
              <a:rPr lang="en-US" sz="1600" dirty="0">
                <a:solidFill>
                  <a:srgbClr val="C00000"/>
                </a:solidFill>
              </a:rPr>
              <a:t>In the system of just the ball alone, momentum is never conserved in this motion: the hand, gravity, and air resistance all provide external impulses at various times. Once the ball leaves the hand (ignoring air resistance), momentum </a:t>
            </a:r>
            <a:r>
              <a:rPr lang="en-US" sz="1600" u="sng" dirty="0">
                <a:solidFill>
                  <a:srgbClr val="C00000"/>
                </a:solidFill>
              </a:rPr>
              <a:t>IS</a:t>
            </a:r>
            <a:r>
              <a:rPr lang="en-US" sz="1600" dirty="0">
                <a:solidFill>
                  <a:srgbClr val="C00000"/>
                </a:solidFill>
              </a:rPr>
              <a:t> conserved in the ball-Earth system: gravity becomes an internal force (because the ball is also causing the Earth to increase its upward momentum, even though we can’t sense it.</a:t>
            </a:r>
          </a:p>
        </p:txBody>
      </p:sp>
      <p:sp>
        <p:nvSpPr>
          <p:cNvPr id="5" name="TextBox 4"/>
          <p:cNvSpPr txBox="1"/>
          <p:nvPr/>
        </p:nvSpPr>
        <p:spPr>
          <a:xfrm>
            <a:off x="822959" y="4426674"/>
            <a:ext cx="7889526" cy="1785104"/>
          </a:xfrm>
          <a:prstGeom prst="rect">
            <a:avLst/>
          </a:prstGeom>
          <a:noFill/>
        </p:spPr>
        <p:txBody>
          <a:bodyPr wrap="square" rtlCol="0">
            <a:spAutoFit/>
          </a:bodyPr>
          <a:lstStyle/>
          <a:p>
            <a:r>
              <a:rPr lang="en-US" sz="1600" dirty="0">
                <a:solidFill>
                  <a:srgbClr val="C00000"/>
                </a:solidFill>
              </a:rPr>
              <a:t>BIG M, tiny v. Tiny m, BIG v. The more momentum the projectile has forward when you shoot, the more recoil the gun/cannon will have backwards (to keep momentum conserved). Making the gun/cannon much much much heavier means its recoil velocity will be much less, allowing the smaller projectile to move forward at a greater relative velocity.</a:t>
            </a:r>
          </a:p>
          <a:p>
            <a:endParaRPr lang="en-US" sz="1400" dirty="0">
              <a:solidFill>
                <a:srgbClr val="C00000"/>
              </a:solidFill>
            </a:endParaRPr>
          </a:p>
          <a:p>
            <a:r>
              <a:rPr lang="en-US" sz="1600" dirty="0">
                <a:solidFill>
                  <a:srgbClr val="C00000"/>
                </a:solidFill>
              </a:rPr>
              <a:t>In movie form</a:t>
            </a:r>
            <a:r>
              <a:rPr lang="mr-IN" sz="1600" dirty="0">
                <a:solidFill>
                  <a:srgbClr val="C00000"/>
                </a:solidFill>
              </a:rPr>
              <a:t>…</a:t>
            </a:r>
            <a:endParaRPr lang="en-US" sz="1600" dirty="0">
              <a:solidFill>
                <a:srgbClr val="C00000"/>
              </a:solidFill>
            </a:endParaRPr>
          </a:p>
        </p:txBody>
      </p:sp>
      <p:sp>
        <p:nvSpPr>
          <p:cNvPr id="6" name="TextBox 5">
            <a:extLst>
              <a:ext uri="{FF2B5EF4-FFF2-40B4-BE49-F238E27FC236}">
                <a16:creationId xmlns:a16="http://schemas.microsoft.com/office/drawing/2014/main" id="{E1C6F400-2F0A-F944-AD1B-6CA9AC59F7A6}"/>
              </a:ext>
            </a:extLst>
          </p:cNvPr>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8.)</a:t>
            </a:r>
          </a:p>
        </p:txBody>
      </p:sp>
    </p:spTree>
    <p:extLst>
      <p:ext uri="{BB962C8B-B14F-4D97-AF65-F5344CB8AC3E}">
        <p14:creationId xmlns:p14="http://schemas.microsoft.com/office/powerpoint/2010/main" val="282777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Recoil in action</a:t>
            </a:r>
            <a:r>
              <a:rPr lang="mr-IN" dirty="0"/>
              <a:t>…</a:t>
            </a:r>
            <a:endParaRPr lang="en-US" dirty="0"/>
          </a:p>
        </p:txBody>
      </p:sp>
      <p:pic>
        <p:nvPicPr>
          <p:cNvPr id="4" name="pirates of Carib--cannon gu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30860" y="1465280"/>
            <a:ext cx="8128000" cy="4572000"/>
          </a:xfrm>
          <a:prstGeom prst="rect">
            <a:avLst/>
          </a:prstGeom>
        </p:spPr>
      </p:pic>
      <p:sp>
        <p:nvSpPr>
          <p:cNvPr id="7" name="TextBox 6">
            <a:extLst>
              <a:ext uri="{FF2B5EF4-FFF2-40B4-BE49-F238E27FC236}">
                <a16:creationId xmlns:a16="http://schemas.microsoft.com/office/drawing/2014/main" id="{8A38C03F-7CDA-B643-93CD-BB4CFAFF0FE0}"/>
              </a:ext>
            </a:extLst>
          </p:cNvPr>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9.)</a:t>
            </a:r>
          </a:p>
        </p:txBody>
      </p:sp>
    </p:spTree>
    <p:extLst>
      <p:ext uri="{BB962C8B-B14F-4D97-AF65-F5344CB8AC3E}">
        <p14:creationId xmlns:p14="http://schemas.microsoft.com/office/powerpoint/2010/main" val="14073471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33513</TotalTime>
  <Words>1525</Words>
  <Application>Microsoft Macintosh PowerPoint</Application>
  <PresentationFormat>On-screen Show (4:3)</PresentationFormat>
  <Paragraphs>85</Paragraphs>
  <Slides>13</Slides>
  <Notes>1</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Apple Chancery</vt:lpstr>
      <vt:lpstr>Arial</vt:lpstr>
      <vt:lpstr>Calibri</vt:lpstr>
      <vt:lpstr>Times New Roman</vt:lpstr>
      <vt:lpstr>Office Theme</vt:lpstr>
      <vt:lpstr>Equation</vt:lpstr>
      <vt:lpstr>General announcements</vt:lpstr>
      <vt:lpstr>PowerPoint Presentation</vt:lpstr>
      <vt:lpstr>PowerPoint Presentation</vt:lpstr>
      <vt:lpstr>PowerPoint Presentation</vt:lpstr>
      <vt:lpstr>PowerPoint Presentation</vt:lpstr>
      <vt:lpstr>PowerPoint Presentation</vt:lpstr>
      <vt:lpstr>Momentum and systems practice</vt:lpstr>
      <vt:lpstr>More questions…</vt:lpstr>
      <vt:lpstr>Recoil in action…</vt:lpstr>
      <vt:lpstr>PowerPoint Presentation</vt:lpstr>
      <vt:lpstr>PowerPoint Presentation</vt:lpstr>
      <vt:lpstr>PowerPoint Presentation</vt:lpstr>
      <vt:lpstr>PowerPoint Presentation</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698</cp:revision>
  <cp:lastPrinted>2017-11-14T01:56:41Z</cp:lastPrinted>
  <dcterms:created xsi:type="dcterms:W3CDTF">2017-08-16T17:34:12Z</dcterms:created>
  <dcterms:modified xsi:type="dcterms:W3CDTF">2020-11-02T23:03:42Z</dcterms:modified>
</cp:coreProperties>
</file>